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9" d="100"/>
          <a:sy n="89" d="100"/>
        </p:scale>
        <p:origin x="-403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3424" y="3751493"/>
            <a:ext cx="457200" cy="38100"/>
          </a:xfrm>
          <a:prstGeom prst="roundRect">
            <a:avLst>
              <a:gd name="adj" fmla="val 50000"/>
            </a:avLst>
          </a:prstGeom>
          <a:solidFill>
            <a:srgbClr val="F43F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599" y="380975"/>
            <a:ext cx="1071562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F43F5E"/>
                </a:solidFill>
                <a:latin typeface="Unbounded"/>
              </a:rPr>
              <a:t>МЕДІАТРАНСФОРМАЦІЯ ЛІТЕРАТУРИ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7051" y="999032"/>
            <a:ext cx="9101137" cy="11541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4484"/>
              </a:lnSpc>
            </a:pPr>
            <a:r>
              <a:rPr lang="uk-UA" sz="3900" b="1" dirty="0">
                <a:solidFill>
                  <a:srgbClr val="FFFFFF"/>
                </a:solidFill>
                <a:latin typeface="Unbounded"/>
              </a:rPr>
              <a:t> </a:t>
            </a:r>
            <a:r>
              <a:rPr lang="uk-UA" sz="3900" b="1" dirty="0">
                <a:solidFill>
                  <a:srgbClr val="00B0F0"/>
                </a:solidFill>
                <a:latin typeface="Unbounded"/>
              </a:rPr>
              <a:t>" </a:t>
            </a:r>
            <a:r>
              <a:rPr sz="3900" b="1" i="0" u="none" dirty="0" err="1" smtClean="0">
                <a:solidFill>
                  <a:srgbClr val="00B0F0"/>
                </a:solidFill>
                <a:latin typeface="Unbounded"/>
              </a:rPr>
              <a:t>Українська</a:t>
            </a:r>
            <a:r>
              <a:rPr sz="3900" b="1" i="0" u="none" dirty="0" smtClean="0">
                <a:solidFill>
                  <a:srgbClr val="00B0F0"/>
                </a:solidFill>
                <a:latin typeface="Unbounded"/>
              </a:rPr>
              <a:t> </a:t>
            </a:r>
            <a:r>
              <a:rPr sz="3900" b="1" i="0" u="none" dirty="0" err="1">
                <a:solidFill>
                  <a:srgbClr val="00B0F0"/>
                </a:solidFill>
                <a:latin typeface="Unbounded"/>
              </a:rPr>
              <a:t>книга</a:t>
            </a:r>
            <a:r>
              <a:rPr sz="3900" b="1" i="0" u="none" dirty="0">
                <a:solidFill>
                  <a:srgbClr val="00B0F0"/>
                </a:solidFill>
                <a:latin typeface="Unbounded"/>
              </a:rPr>
              <a:t>:</a:t>
            </a:r>
            <a:r>
              <a:rPr dirty="0">
                <a:solidFill>
                  <a:srgbClr val="00B0F0"/>
                </a:solidFill>
              </a:rPr>
              <a:t>
</a:t>
            </a:r>
            <a:r>
              <a:rPr sz="3900" b="1" i="0" u="none" dirty="0">
                <a:solidFill>
                  <a:srgbClr val="00B0F0"/>
                </a:solidFill>
                <a:latin typeface="Unbounded"/>
              </a:rPr>
              <a:t> </a:t>
            </a:r>
            <a:r>
              <a:rPr sz="3900" b="1" i="0" u="none" dirty="0" err="1">
                <a:solidFill>
                  <a:srgbClr val="00B0F0"/>
                </a:solidFill>
                <a:latin typeface="Unbounded"/>
              </a:rPr>
              <a:t>від</a:t>
            </a:r>
            <a:r>
              <a:rPr sz="3900" b="1" i="0" u="none" dirty="0">
                <a:solidFill>
                  <a:srgbClr val="00B0F0"/>
                </a:solidFill>
                <a:latin typeface="Unbounded"/>
              </a:rPr>
              <a:t> </a:t>
            </a:r>
            <a:r>
              <a:rPr sz="3900" b="1" i="0" u="none" dirty="0" err="1">
                <a:solidFill>
                  <a:srgbClr val="00B0F0"/>
                </a:solidFill>
                <a:latin typeface="Unbounded"/>
              </a:rPr>
              <a:t>сторінки</a:t>
            </a:r>
            <a:r>
              <a:rPr sz="3900" b="1" i="0" u="none" dirty="0">
                <a:solidFill>
                  <a:srgbClr val="00B0F0"/>
                </a:solidFill>
                <a:latin typeface="Unbounded"/>
              </a:rPr>
              <a:t> </a:t>
            </a:r>
            <a:r>
              <a:rPr sz="3900" b="1" i="0" u="none" dirty="0" err="1">
                <a:solidFill>
                  <a:srgbClr val="00B0F0"/>
                </a:solidFill>
                <a:latin typeface="Unbounded"/>
              </a:rPr>
              <a:t>до</a:t>
            </a:r>
            <a:r>
              <a:rPr sz="3900" b="1" i="0" u="none" dirty="0">
                <a:solidFill>
                  <a:srgbClr val="00B0F0"/>
                </a:solidFill>
                <a:latin typeface="Unbounded"/>
              </a:rPr>
              <a:t> </a:t>
            </a:r>
            <a:r>
              <a:rPr sz="3900" b="1" i="0" u="none" dirty="0" err="1" smtClean="0">
                <a:solidFill>
                  <a:srgbClr val="00B0F0"/>
                </a:solidFill>
                <a:latin typeface="Unbounded"/>
              </a:rPr>
              <a:t>екрана</a:t>
            </a:r>
            <a:r>
              <a:rPr lang="uk-UA" sz="3900" b="1" dirty="0">
                <a:solidFill>
                  <a:srgbClr val="00B0F0"/>
                </a:solidFill>
                <a:latin typeface="Unbounded"/>
              </a:rPr>
              <a:t>"</a:t>
            </a:r>
            <a:endParaRPr sz="3900" b="1" i="0" u="none" dirty="0">
              <a:solidFill>
                <a:srgbClr val="00B0F0"/>
              </a:solidFill>
              <a:latin typeface="Unbounde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051" y="2631683"/>
            <a:ext cx="3979231" cy="58990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 dirty="0" err="1">
                <a:solidFill>
                  <a:srgbClr val="00B0F0"/>
                </a:solidFill>
                <a:latin typeface="Plus Jakarta Sans"/>
              </a:rPr>
              <a:t>Еволюція</a:t>
            </a:r>
            <a:r>
              <a:rPr sz="1500" b="0" i="0" u="none" dirty="0">
                <a:solidFill>
                  <a:srgbClr val="00B0F0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00B0F0"/>
                </a:solidFill>
                <a:latin typeface="Plus Jakarta Sans"/>
              </a:rPr>
              <a:t>сучасної</a:t>
            </a:r>
            <a:r>
              <a:rPr sz="1500" b="0" i="0" u="none" dirty="0">
                <a:solidFill>
                  <a:srgbClr val="00B0F0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00B0F0"/>
                </a:solidFill>
                <a:latin typeface="Plus Jakarta Sans"/>
              </a:rPr>
              <a:t>української</a:t>
            </a:r>
            <a:r>
              <a:rPr sz="1500" b="0" i="0" u="none" dirty="0">
                <a:solidFill>
                  <a:srgbClr val="00B0F0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00B0F0"/>
                </a:solidFill>
                <a:latin typeface="Plus Jakarta Sans"/>
              </a:rPr>
              <a:t>словесності</a:t>
            </a:r>
            <a:r>
              <a:rPr sz="1500" b="0" i="0" u="none" dirty="0">
                <a:solidFill>
                  <a:srgbClr val="00B0F0"/>
                </a:solidFill>
                <a:latin typeface="Plus Jakarta Sans"/>
              </a:rPr>
              <a:t> </a:t>
            </a:r>
            <a:r>
              <a:rPr sz="1500" b="0" i="0" u="none" dirty="0" smtClean="0">
                <a:solidFill>
                  <a:srgbClr val="00B0F0"/>
                </a:solidFill>
                <a:latin typeface="Plus Jakarta Sans"/>
              </a:rPr>
              <a:t>у</a:t>
            </a:r>
            <a:endParaRPr lang="uk-UA" sz="1500" b="0" i="0" u="none" dirty="0" smtClean="0">
              <a:solidFill>
                <a:srgbClr val="00B0F0"/>
              </a:solidFill>
              <a:latin typeface="Plus Jakarta Sans"/>
            </a:endParaRPr>
          </a:p>
          <a:p>
            <a:pPr algn="l">
              <a:lnSpc>
                <a:spcPts val="2250"/>
              </a:lnSpc>
            </a:pPr>
            <a:r>
              <a:rPr sz="1500" b="0" i="0" u="none" dirty="0" smtClean="0">
                <a:solidFill>
                  <a:srgbClr val="00B0F0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00B0F0"/>
                </a:solidFill>
                <a:latin typeface="Plus Jakarta Sans"/>
              </a:rPr>
              <a:t>кіно</a:t>
            </a:r>
            <a:r>
              <a:rPr sz="1500" b="0" i="0" u="none" dirty="0">
                <a:solidFill>
                  <a:srgbClr val="00B0F0"/>
                </a:solidFill>
                <a:latin typeface="Plus Jakarta Sans"/>
              </a:rPr>
              <a:t>, </a:t>
            </a:r>
            <a:r>
              <a:rPr sz="1500" b="0" i="0" u="none" dirty="0" err="1">
                <a:solidFill>
                  <a:srgbClr val="00B0F0"/>
                </a:solidFill>
                <a:latin typeface="Plus Jakarta Sans"/>
              </a:rPr>
              <a:t>аудіо</a:t>
            </a:r>
            <a:r>
              <a:rPr sz="1500" b="0" i="0" u="none" dirty="0">
                <a:solidFill>
                  <a:srgbClr val="00B0F0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00B0F0"/>
                </a:solidFill>
                <a:latin typeface="Plus Jakarta Sans"/>
              </a:rPr>
              <a:t>та</a:t>
            </a:r>
            <a:r>
              <a:rPr sz="1500" b="0" i="0" u="none" dirty="0">
                <a:solidFill>
                  <a:srgbClr val="00B0F0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00B0F0"/>
                </a:solidFill>
                <a:latin typeface="Plus Jakarta Sans"/>
              </a:rPr>
              <a:t>цифрові</a:t>
            </a:r>
            <a:r>
              <a:rPr sz="1500" b="0" i="0" u="none" dirty="0">
                <a:solidFill>
                  <a:srgbClr val="00B0F0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00B0F0"/>
                </a:solidFill>
                <a:latin typeface="Plus Jakarta Sans"/>
              </a:rPr>
              <a:t>формати</a:t>
            </a:r>
            <a:endParaRPr sz="1500" b="0" i="0" u="none" dirty="0">
              <a:solidFill>
                <a:srgbClr val="00B0F0"/>
              </a:solidFill>
              <a:latin typeface="Plus Jakarta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65092" y="3422989"/>
            <a:ext cx="1759905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 err="1">
                <a:solidFill>
                  <a:srgbClr val="FFFF00"/>
                </a:solidFill>
                <a:latin typeface="Plus Jakarta Sans"/>
              </a:rPr>
              <a:t>Мультимедійний</a:t>
            </a:r>
            <a:r>
              <a:rPr sz="1200" b="1" i="0" u="none" dirty="0">
                <a:solidFill>
                  <a:srgbClr val="FFFF00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FFFF00"/>
                </a:solidFill>
                <a:latin typeface="Plus Jakarta Sans"/>
              </a:rPr>
              <a:t>огляд</a:t>
            </a:r>
            <a:endParaRPr sz="1200" b="1" i="0" u="none" dirty="0">
              <a:solidFill>
                <a:srgbClr val="FFFF00"/>
              </a:solidFill>
              <a:latin typeface="Plus Jakarta Sans"/>
            </a:endParaRPr>
          </a:p>
        </p:txBody>
      </p:sp>
      <p:pic>
        <p:nvPicPr>
          <p:cNvPr id="1026" name="Picture 2" descr="C:\Бібліотека\Всеукраїнський місячник шкільних бібліотек 2026\20-best-film-adaptations-1200x9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806" y="110407"/>
            <a:ext cx="5158811" cy="38691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Бібліотека\Всеукраїнський місячник шкільних бібліотек 2026\1694511555_16945115429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924" y="3751494"/>
            <a:ext cx="5428457" cy="2444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776412"/>
            <a:ext cx="5257800" cy="4191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757487"/>
            <a:ext cx="419100" cy="4191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729037"/>
            <a:ext cx="419100" cy="419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471987"/>
            <a:ext cx="419100" cy="419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612" y="2871787"/>
            <a:ext cx="219075" cy="190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712" y="3843337"/>
            <a:ext cx="142875" cy="190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00" y="4586287"/>
            <a:ext cx="19050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11D48"/>
                </a:solidFill>
                <a:latin typeface="Unbounded"/>
              </a:rPr>
              <a:t>НОВИЙ ДОСВІД ЧИТАЧА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334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>
                <a:solidFill>
                  <a:srgbClr val="0F172A"/>
                </a:solidFill>
                <a:latin typeface="Unbounded"/>
              </a:rPr>
              <a:t>Нова ера сприйняття слова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1100" y="2757487"/>
            <a:ext cx="6150768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Синтез мистецтв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1100" y="3043237"/>
            <a:ext cx="47815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Поєднання літературного сюжету з кінематографом та музикою.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1100" y="3729037"/>
            <a:ext cx="4976598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Цифрова доступність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1100" y="4014787"/>
            <a:ext cx="473961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Миттєвий доступ до всієї бібліотеки у смартфоні.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1100" y="4471987"/>
            <a:ext cx="4832049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Аудіовимір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1100" y="4757737"/>
            <a:ext cx="4601951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Прослуховування книг під час щоденних справ.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57225" y="1245527"/>
            <a:ext cx="3505200" cy="1984771"/>
          </a:xfrm>
          <a:prstGeom prst="roundRect">
            <a:avLst>
              <a:gd name="adj" fmla="val 767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91025" y="4231595"/>
            <a:ext cx="3505200" cy="1984771"/>
          </a:xfrm>
          <a:prstGeom prst="roundRect">
            <a:avLst>
              <a:gd name="adj" fmla="val 767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949512"/>
            <a:ext cx="3505200" cy="1984771"/>
          </a:xfrm>
          <a:prstGeom prst="roundRect">
            <a:avLst>
              <a:gd name="adj" fmla="val 767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1398967"/>
            <a:ext cx="381000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344" y="4267987"/>
            <a:ext cx="38100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4347" y="1208467"/>
            <a:ext cx="381000" cy="381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862" y="1503742"/>
            <a:ext cx="219075" cy="1714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9118" y="4372762"/>
            <a:ext cx="171450" cy="1714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9122" y="1289512"/>
            <a:ext cx="171450" cy="171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11D48"/>
                </a:solidFill>
                <a:latin typeface="Unbounded"/>
              </a:rPr>
              <a:t>КІНЕМАТОГРАФ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334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>
                <a:solidFill>
                  <a:srgbClr val="0F172A"/>
                </a:solidFill>
                <a:latin typeface="Unbounded"/>
              </a:rPr>
              <a:t>Великий екран: Культові адаптації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512" y="1316205"/>
            <a:ext cx="1969628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172A"/>
                </a:solidFill>
                <a:latin typeface="Unbounded"/>
              </a:rPr>
              <a:t>Спіймати</a:t>
            </a:r>
            <a:r>
              <a:rPr sz="1350" b="1" i="0" u="none" dirty="0">
                <a:solidFill>
                  <a:srgbClr val="0F172A"/>
                </a:solidFill>
                <a:latin typeface="Unbounded"/>
              </a:rPr>
              <a:t> </a:t>
            </a:r>
            <a:r>
              <a:rPr sz="1350" b="1" i="0" u="none" dirty="0" err="1">
                <a:solidFill>
                  <a:srgbClr val="0F172A"/>
                </a:solidFill>
                <a:latin typeface="Unbounded"/>
              </a:rPr>
              <a:t>Кайдаша</a:t>
            </a:r>
            <a:endParaRPr sz="1350" b="1" i="0" u="none" dirty="0">
              <a:solidFill>
                <a:srgbClr val="0F172A"/>
              </a:solidFill>
              <a:latin typeface="Unbounde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399" y="1901211"/>
            <a:ext cx="29908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Сучасне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серіальне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переосмислення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повісті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Івана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Нечуя-Левицького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1" y="4797482"/>
            <a:ext cx="29908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172A"/>
                </a:solidFill>
                <a:latin typeface="Unbounded"/>
              </a:rPr>
              <a:t>Віддана</a:t>
            </a:r>
            <a:endParaRPr sz="1350" b="1" i="0" u="none" dirty="0">
              <a:solidFill>
                <a:srgbClr val="0F172A"/>
              </a:solidFill>
              <a:latin typeface="Unbounded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48200" y="5223980"/>
            <a:ext cx="29908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Вишукана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кіноадаптація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бестселера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Софії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Андрухович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«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Фелікс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Австрія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».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49470" y="1181711"/>
            <a:ext cx="2112236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0F172A"/>
                </a:solidFill>
                <a:latin typeface="Unbounded"/>
              </a:rPr>
              <a:t>Я, «</a:t>
            </a:r>
            <a:r>
              <a:rPr sz="1350" b="1" i="0" u="none" dirty="0" err="1">
                <a:solidFill>
                  <a:srgbClr val="0F172A"/>
                </a:solidFill>
                <a:latin typeface="Unbounded"/>
              </a:rPr>
              <a:t>Побєда</a:t>
            </a:r>
            <a:r>
              <a:rPr sz="1350" b="1" i="0" u="none" dirty="0">
                <a:solidFill>
                  <a:srgbClr val="0F172A"/>
                </a:solidFill>
                <a:latin typeface="Unbounded"/>
              </a:rPr>
              <a:t>» і </a:t>
            </a:r>
            <a:r>
              <a:rPr sz="1350" b="1" i="0" u="none" dirty="0" err="1">
                <a:solidFill>
                  <a:srgbClr val="0F172A"/>
                </a:solidFill>
                <a:latin typeface="Unbounded"/>
              </a:rPr>
              <a:t>Берлін</a:t>
            </a:r>
            <a:endParaRPr sz="1350" b="1" i="0" u="none" dirty="0">
              <a:solidFill>
                <a:srgbClr val="0F172A"/>
              </a:solidFill>
              <a:latin typeface="Unbounde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44847" y="1769004"/>
            <a:ext cx="29908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Драйвова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екранізація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культової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повісті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Андрія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Кузьменка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pic>
        <p:nvPicPr>
          <p:cNvPr id="2050" name="Picture 2" descr="C:\Бібліотека\Всеукраїнський місячник шкільних бібліотек 2026\636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870" y="2790906"/>
            <a:ext cx="2303270" cy="34549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Бібліотека\Всеукраїнський місячник шкільних бібліотек 2026\viddan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81" y="1914326"/>
            <a:ext cx="2962275" cy="1974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Бібліотека\Всеукраїнський місячник шкільних бібліотек 2026\Я,_Побєда_і_Берлін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580" y="3230298"/>
            <a:ext cx="2506440" cy="31973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469010"/>
            <a:ext cx="5257800" cy="7810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4469010"/>
            <a:ext cx="5257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795462"/>
            <a:ext cx="5257800" cy="400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11D48"/>
                </a:solidFill>
                <a:latin typeface="Unbounded"/>
              </a:rPr>
              <a:t>АНІМАЦІЙНИЙ РЕКОРД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334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>
                <a:solidFill>
                  <a:srgbClr val="0F172A"/>
                </a:solidFill>
                <a:latin typeface="Unbounded"/>
              </a:rPr>
              <a:t>Мавка: Феномен української адаптації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341364"/>
            <a:ext cx="6572250" cy="914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sz="7200" b="1" i="0" u="none">
                <a:solidFill>
                  <a:srgbClr val="E11D48"/>
                </a:solidFill>
                <a:latin typeface="Unbounded"/>
              </a:rPr>
              <a:t>1.2M+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08164"/>
            <a:ext cx="657225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Глядачів в українських кінотеатрах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760589"/>
            <a:ext cx="53530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Найкасовіший анімаційний фільм в історії українського прокату за мотивами драми-феєрії Лесі Українки.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678560"/>
            <a:ext cx="2047502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Unbounded"/>
              </a:rPr>
              <a:t>80+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050035"/>
            <a:ext cx="204750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Країн світового прокату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2402" y="4678560"/>
            <a:ext cx="1292423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Unbounded"/>
              </a:rPr>
              <a:t>32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52402" y="5050035"/>
            <a:ext cx="129242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Мови дубляжу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24600" y="1814512"/>
            <a:ext cx="5257800" cy="121920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324600" y="3262312"/>
            <a:ext cx="5257800" cy="121920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324600" y="4710112"/>
            <a:ext cx="5257800" cy="121920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871662"/>
            <a:ext cx="5257800" cy="400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11D48"/>
                </a:solidFill>
                <a:latin typeface="Unbounded"/>
              </a:rPr>
              <a:t>ЗВУКОВИЙ ФОРМАТ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334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>
                <a:solidFill>
                  <a:srgbClr val="0F172A"/>
                </a:solidFill>
                <a:latin typeface="Unbounded"/>
              </a:rPr>
              <a:t>Література на слух: Аудіокниги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3200" y="2043112"/>
            <a:ext cx="563880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Зіркове озвучення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3200" y="2347912"/>
            <a:ext cx="48958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Залучення відомих акторів, телеведучих та самих авторів до озвучення.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3200" y="3490912"/>
            <a:ext cx="563880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Спеціалізовані платформи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3200" y="3795712"/>
            <a:ext cx="48958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Українські застосунки «Абук» та Megogo Audio з сотнями ексклюзивів.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3200" y="4938712"/>
            <a:ext cx="563880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Подвоєння ринку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3200" y="5243512"/>
            <a:ext cx="48958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Щорічне зростання аудиторії слухачів українського аудіоконтенту.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599" y="1790105"/>
            <a:ext cx="3505200" cy="2319932"/>
          </a:xfrm>
          <a:prstGeom prst="roundRect">
            <a:avLst>
              <a:gd name="adj" fmla="val 656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635746"/>
            <a:ext cx="3505200" cy="2319932"/>
          </a:xfrm>
          <a:prstGeom prst="roundRect">
            <a:avLst>
              <a:gd name="adj" fmla="val 656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08833" y="4032103"/>
            <a:ext cx="3505200" cy="2319932"/>
          </a:xfrm>
          <a:prstGeom prst="roundRect">
            <a:avLst>
              <a:gd name="adj" fmla="val 656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493" y="2001488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2950071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4596" y="4037706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49" y="2125313"/>
            <a:ext cx="180975" cy="2095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7262" y="3073896"/>
            <a:ext cx="238125" cy="2095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1852" y="4161531"/>
            <a:ext cx="209550" cy="2095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11D48"/>
                </a:solidFill>
                <a:latin typeface="Unbounded"/>
              </a:rPr>
              <a:t>ЦИФРОВА ЕКОСИСТЕМА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334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>
                <a:solidFill>
                  <a:srgbClr val="0F172A"/>
                </a:solidFill>
                <a:latin typeface="Unbounded"/>
              </a:rPr>
              <a:t>Цифровий простір: E-books та книжкові бази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1503" y="2530971"/>
            <a:ext cx="259681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172A"/>
                </a:solidFill>
                <a:latin typeface="Unbounded"/>
              </a:rPr>
              <a:t>Мобільні</a:t>
            </a:r>
            <a:r>
              <a:rPr sz="1350" b="1" i="0" u="none" dirty="0">
                <a:solidFill>
                  <a:srgbClr val="0F172A"/>
                </a:solidFill>
                <a:latin typeface="Unbounded"/>
              </a:rPr>
              <a:t> </a:t>
            </a:r>
            <a:r>
              <a:rPr sz="1350" b="1" i="0" u="none" dirty="0" err="1">
                <a:solidFill>
                  <a:srgbClr val="0F172A"/>
                </a:solidFill>
                <a:latin typeface="Unbounded"/>
              </a:rPr>
              <a:t>бібліотеки</a:t>
            </a:r>
            <a:endParaRPr sz="1350" b="1" i="0" u="none" dirty="0">
              <a:solidFill>
                <a:srgbClr val="0F172A"/>
              </a:solidFill>
              <a:latin typeface="Unbounde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1503" y="2982814"/>
            <a:ext cx="2971800" cy="719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Yakaboo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,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Librarius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та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Читач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надають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доступ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до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тисяч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видань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онлайн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7725" y="3597771"/>
            <a:ext cx="3775471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Unbounded"/>
              </a:rPr>
              <a:t>Інтерактивні книги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7725" y="3921621"/>
            <a:ext cx="297180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Дитячі інтерактивні видання з анімацією та ігровими елементами.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1524" y="4546354"/>
            <a:ext cx="2367631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172A"/>
                </a:solidFill>
                <a:latin typeface="Unbounded"/>
              </a:rPr>
              <a:t>Захист</a:t>
            </a:r>
            <a:r>
              <a:rPr sz="1350" b="1" i="0" u="none" dirty="0">
                <a:solidFill>
                  <a:srgbClr val="0F172A"/>
                </a:solidFill>
                <a:latin typeface="Unbounded"/>
              </a:rPr>
              <a:t> </a:t>
            </a:r>
            <a:r>
              <a:rPr sz="1350" b="1" i="0" u="none" dirty="0" err="1">
                <a:solidFill>
                  <a:srgbClr val="0F172A"/>
                </a:solidFill>
                <a:latin typeface="Unbounded"/>
              </a:rPr>
              <a:t>контенту</a:t>
            </a:r>
            <a:endParaRPr sz="1350" b="1" i="0" u="none" dirty="0">
              <a:solidFill>
                <a:srgbClr val="0F172A"/>
              </a:solidFill>
              <a:latin typeface="Unbounde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75533" y="4955678"/>
            <a:ext cx="2971800" cy="719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Сучасне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легальне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цифрове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середовище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захищає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авторські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права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pic>
        <p:nvPicPr>
          <p:cNvPr id="3074" name="Picture 2" descr="C:\Бібліотека\Всеукраїнський місячник шкільних бібліотек 2026\1920х1080_7592(1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541" y="4401442"/>
            <a:ext cx="2811121" cy="15812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Бібліотека\Всеукраїнський місячник шкільних бібліотек 2026\banner-mobile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196" y="477273"/>
            <a:ext cx="2500397" cy="33501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681287"/>
            <a:ext cx="5257800" cy="514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386137"/>
            <a:ext cx="5257800" cy="742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4319587"/>
            <a:ext cx="5257800" cy="742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681287"/>
            <a:ext cx="38100" cy="514350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386137"/>
            <a:ext cx="38100" cy="7429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4319587"/>
            <a:ext cx="38100" cy="74295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871662"/>
            <a:ext cx="5257800" cy="400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11D48"/>
                </a:solidFill>
                <a:latin typeface="Unbounded"/>
              </a:rPr>
              <a:t>СОЦІАЛЬНІ МЕРЕЖІ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334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>
                <a:solidFill>
                  <a:srgbClr val="0F172A"/>
                </a:solidFill>
                <a:latin typeface="Unbounded"/>
              </a:rPr>
              <a:t>Букток та Букстаграм: Тренди читання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2681287"/>
            <a:ext cx="660082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Вірусний контент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2967037"/>
            <a:ext cx="62865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Короткі відеорекомендації в TikTok формують нові бестселери.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3386137"/>
            <a:ext cx="660082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Молодіжна спільнота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3671887"/>
            <a:ext cx="5124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Повернення інтересу до паперової книги серед підлітків та молоді.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4319587"/>
            <a:ext cx="660082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Вплив на наклади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4605337"/>
            <a:ext cx="5124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Блогери здатні розпродати весь наклад видавництва за лічені дні.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24600" y="2458640"/>
            <a:ext cx="5257800" cy="1298971"/>
          </a:xfrm>
          <a:prstGeom prst="roundRect">
            <a:avLst>
              <a:gd name="adj" fmla="val 1173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324600" y="3986212"/>
            <a:ext cx="5257800" cy="1298971"/>
          </a:xfrm>
          <a:prstGeom prst="roundRect">
            <a:avLst>
              <a:gd name="adj" fmla="val 1173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871662"/>
            <a:ext cx="5257800" cy="400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11D48"/>
                </a:solidFill>
                <a:latin typeface="Unbounded"/>
              </a:rPr>
              <a:t>ВІЗУАЛЬНА ЛІТЕРАТУРА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334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>
                <a:solidFill>
                  <a:srgbClr val="0F172A"/>
                </a:solidFill>
                <a:latin typeface="Unbounded"/>
              </a:rPr>
              <a:t>Графічні романи та комікси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91300" y="2725340"/>
            <a:ext cx="56007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Unbounded"/>
              </a:rPr>
              <a:t>Візуалізація класики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1300" y="3011090"/>
            <a:ext cx="48196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Мальовані адаптації творів Коцюбинського, Шевченка та Франка.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1300" y="4252912"/>
            <a:ext cx="56007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Unbounded"/>
              </a:rPr>
              <a:t>Оригінальні всесвіти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91300" y="4538662"/>
            <a:ext cx="48196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Розвиток вітчизняного фентезі, історичних коміксів та кіберпанку.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12864"/>
            <a:ext cx="3505200" cy="1765696"/>
          </a:xfrm>
          <a:prstGeom prst="roundRect">
            <a:avLst>
              <a:gd name="adj" fmla="val 8631"/>
            </a:avLst>
          </a:prstGeom>
          <a:solidFill>
            <a:srgbClr val="FFFFFF"/>
          </a:solidFill>
          <a:ln w="38100">
            <a:solidFill>
              <a:srgbClr val="E11D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2912864"/>
            <a:ext cx="3505200" cy="38100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43400" y="4335660"/>
            <a:ext cx="3505200" cy="1765696"/>
          </a:xfrm>
          <a:prstGeom prst="roundRect">
            <a:avLst>
              <a:gd name="adj" fmla="val 8631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343400" y="4087910"/>
            <a:ext cx="35052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077200" y="2912864"/>
            <a:ext cx="3505200" cy="1765696"/>
          </a:xfrm>
          <a:prstGeom prst="roundRect">
            <a:avLst>
              <a:gd name="adj" fmla="val 8631"/>
            </a:avLst>
          </a:prstGeom>
          <a:solidFill>
            <a:srgbClr val="FFFFFF"/>
          </a:solidFill>
          <a:ln w="38100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077200" y="2912864"/>
            <a:ext cx="350520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11D48"/>
                </a:solidFill>
                <a:latin typeface="Unbounded"/>
              </a:rPr>
              <a:t>ПЕРСПЕКТИВИ РОЗВИТКУ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334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>
                <a:solidFill>
                  <a:srgbClr val="0F172A"/>
                </a:solidFill>
                <a:latin typeface="Unbounded"/>
              </a:rPr>
              <a:t>Майбутнє мультимедійного читання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217664"/>
            <a:ext cx="2990850" cy="1156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11D48"/>
                </a:solidFill>
                <a:latin typeface="Plus Jakarta Sans"/>
              </a:rPr>
              <a:t>ЕТАП 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4340" y="4432055"/>
            <a:ext cx="2990850" cy="1156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2563EB"/>
                </a:solidFill>
                <a:latin typeface="Plus Jakarta Sans"/>
              </a:rPr>
              <a:t>ЕТАП 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0" y="3217664"/>
            <a:ext cx="2990850" cy="1156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Plus Jakarta Sans"/>
              </a:rPr>
              <a:t>ЕТАП 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570089"/>
            <a:ext cx="38004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0F172A"/>
                </a:solidFill>
                <a:latin typeface="Plus Jakarta Sans"/>
              </a:rPr>
              <a:t>AI </a:t>
            </a:r>
            <a:r>
              <a:rPr sz="1500" b="1" i="0" u="none" dirty="0" err="1">
                <a:solidFill>
                  <a:srgbClr val="0F172A"/>
                </a:solidFill>
                <a:latin typeface="Plus Jakarta Sans"/>
              </a:rPr>
              <a:t>та</a:t>
            </a:r>
            <a:r>
              <a:rPr sz="1500" b="1" i="0" u="none" dirty="0">
                <a:solidFill>
                  <a:srgbClr val="0F172A"/>
                </a:solidFill>
                <a:latin typeface="Plus Jakarta Sans"/>
              </a:rPr>
              <a:t> AR-</a:t>
            </a:r>
            <a:r>
              <a:rPr sz="1500" b="1" i="0" u="none" dirty="0" err="1">
                <a:solidFill>
                  <a:srgbClr val="0F172A"/>
                </a:solidFill>
                <a:latin typeface="Plus Jakarta Sans"/>
              </a:rPr>
              <a:t>технології</a:t>
            </a:r>
            <a:endParaRPr sz="15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3893939"/>
            <a:ext cx="29908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Доповнена реальність на сторінках книги та персоналізована генерація.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1" y="4894687"/>
            <a:ext cx="2658454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 dirty="0" err="1">
                <a:solidFill>
                  <a:srgbClr val="0F172A"/>
                </a:solidFill>
                <a:latin typeface="Plus Jakarta Sans"/>
              </a:rPr>
              <a:t>Глобальні</a:t>
            </a:r>
            <a:r>
              <a:rPr sz="15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500" b="1" i="0" u="none" dirty="0" err="1">
                <a:solidFill>
                  <a:srgbClr val="0F172A"/>
                </a:solidFill>
                <a:latin typeface="Plus Jakarta Sans"/>
              </a:rPr>
              <a:t>стримінги</a:t>
            </a:r>
            <a:endParaRPr sz="15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14875" y="5218508"/>
            <a:ext cx="29908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Систематичний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вихід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українських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історій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на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Netflix, HBO </a:t>
            </a:r>
            <a:r>
              <a:rPr sz="1350" b="0" i="0" u="none" dirty="0" err="1">
                <a:solidFill>
                  <a:srgbClr val="475569"/>
                </a:solidFill>
                <a:latin typeface="Plus Jakarta Sans"/>
              </a:rPr>
              <a:t>та</a:t>
            </a:r>
            <a:r>
              <a:rPr sz="1350" b="0" i="0" u="none" dirty="0">
                <a:solidFill>
                  <a:srgbClr val="475569"/>
                </a:solidFill>
                <a:latin typeface="Plus Jakarta Sans"/>
              </a:rPr>
              <a:t> Apple TV.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0" y="3570089"/>
            <a:ext cx="3800475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172A"/>
                </a:solidFill>
                <a:latin typeface="Unbounded"/>
              </a:rPr>
              <a:t>Трансмедійність</a:t>
            </a:r>
            <a:endParaRPr sz="1350" b="1" i="0" u="none" dirty="0">
              <a:solidFill>
                <a:srgbClr val="0F172A"/>
              </a:solidFill>
              <a:latin typeface="Unbounde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2000" y="3855839"/>
            <a:ext cx="29908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Одночасний реліз роману, відеогри, аудіосеріалу та кінострічки.</a:t>
            </a:r>
          </a:p>
        </p:txBody>
      </p:sp>
      <p:sp>
        <p:nvSpPr>
          <p:cNvPr id="19" name="AutoShape 2" descr="Українські стримінгові платформи: що подивитися і де – A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099" name="Picture 3" descr="C:\Бібліотека\Всеукраїнський місячник шкільних бібліотек 2026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091" y="1855544"/>
            <a:ext cx="3629817" cy="20383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Бібліотека\Всеукраїнський місячник шкільних бібліотек 2026\i100_ArticleImage_38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923925"/>
            <a:ext cx="2686050" cy="1533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Бібліотека\Всеукраїнський місячник шкільних бібліотек 2026\images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21" y="4894687"/>
            <a:ext cx="3220429" cy="13994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862512" y="4296667"/>
            <a:ext cx="2466975" cy="523875"/>
          </a:xfrm>
          <a:prstGeom prst="roundRect">
            <a:avLst>
              <a:gd name="adj" fmla="val 50000"/>
            </a:avLst>
          </a:prstGeom>
          <a:solidFill>
            <a:srgbClr val="311D32"/>
          </a:solidFill>
          <a:ln w="9525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24487" y="2037457"/>
            <a:ext cx="134302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F43F5E"/>
                </a:solidFill>
                <a:latin typeface="Unbounded"/>
              </a:rPr>
              <a:t>ПІДСУМОК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5375" y="2313682"/>
            <a:ext cx="10001250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sz="3600" b="1" i="0" u="none">
                <a:solidFill>
                  <a:srgbClr val="FFFFFF"/>
                </a:solidFill>
                <a:latin typeface="Unbounded"/>
              </a:rPr>
              <a:t>Книга живе у кожному форматі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60264" y="3601342"/>
            <a:ext cx="8671470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CBD5E1"/>
                </a:solidFill>
                <a:latin typeface="Plus Jakarta Sans"/>
              </a:rPr>
              <a:t>Читайте, дивіться, слухайте та підтримуйте сучасну українську культуру!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8940" y="4449067"/>
            <a:ext cx="2474118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F43F5E"/>
                </a:solidFill>
                <a:latin typeface="Plus Jakarta Sans"/>
              </a:rPr>
              <a:t>#УкраїнськаКнига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102870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71500" y="1800225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257175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3343275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17907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17907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500" y="25622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25622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33337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33337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1500" y="41052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" y="41052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171575"/>
            <a:ext cx="857250" cy="4762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43100"/>
            <a:ext cx="857250" cy="4762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714625"/>
            <a:ext cx="857250" cy="4762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486150"/>
            <a:ext cx="857250" cy="4762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257675"/>
            <a:ext cx="857250" cy="4762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1500" y="571500"/>
            <a:ext cx="3737967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>
                <a:solidFill>
                  <a:srgbClr val="0F172A"/>
                </a:solidFill>
                <a:latin typeface="Unbounded"/>
              </a:rPr>
              <a:t>Image Sources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66875" y="1209675"/>
            <a:ext cx="966787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Plus Jakarta Sans"/>
              </a:rPr>
              <a:t>https://helios-i.mashable.com/imagery/roundups/06WovVm85HUg7WHtZ2S7Ujl/hero-image.fill.size_1248x702.v1779305151.jpg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66875" y="1409700"/>
            <a:ext cx="21074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mashable.com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66875" y="1981200"/>
            <a:ext cx="9513093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Plus Jakarta Sans"/>
              </a:rPr>
              <a:t>https://media.easy-peasy.ai/db00e326-3d4b-4c50-8e17-d65188c0137f/b20fbd72-5b74-4580-a538-c420b70bc94b.png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66875" y="2181225"/>
            <a:ext cx="202406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easy-peasy.ai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66875" y="2752725"/>
            <a:ext cx="3798093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Plus Jakarta Sans"/>
              </a:rPr>
              <a:t>https://en.pimg.jp/095/506/835/1/95506835.jpg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66875" y="2952750"/>
            <a:ext cx="26908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www.pixtastock.com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66875" y="3524250"/>
            <a:ext cx="692943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Plus Jakarta Sans"/>
              </a:rPr>
              <a:t>https://i.etsystatic.com/32051803/r/il/112d4b/7282336443/il_1080xN.7282336443_jffj.jpg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66875" y="3724275"/>
            <a:ext cx="21074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www.etsy.com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66875" y="4295775"/>
            <a:ext cx="96321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Plus Jakarta Sans"/>
              </a:rPr>
              <a:t>https://www.befunky.com/images/wp/wp-2023-08-Comic-Featured.png?auto=avif,webp&amp;format=jpg&amp;width=1136&amp;crop=16:9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66875" y="4495800"/>
            <a:ext cx="246459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www.befunky.com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386</Words>
  <Application>Microsoft Office PowerPoint</Application>
  <PresentationFormat>Произвольный</PresentationFormat>
  <Paragraphs>86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Unbounded</vt:lpstr>
      <vt:lpstr>Plus Jakarta Sans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User</cp:lastModifiedBy>
  <cp:revision>5</cp:revision>
  <dcterms:created xsi:type="dcterms:W3CDTF">2013-01-27T09:14:16Z</dcterms:created>
  <dcterms:modified xsi:type="dcterms:W3CDTF">2026-09-28T13:25:59Z</dcterms:modified>
  <cp:category/>
</cp:coreProperties>
</file>