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Bricolage Grotesque SemiBold"/>
      <p:regular r:id="rId201314"/>
    </p:embeddedFont>
    <p:embeddedFont>
      <p:font typeface="Inter Bold"/>
      <p:regular r:id="rId201315"/>
    </p:embeddedFont>
    <p:embeddedFont>
      <p:font typeface="Inter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1.png"/><Relationship Id="rId6" Type="http://schemas.openxmlformats.org/officeDocument/2006/relationships/image" Target="../media/image-2-2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image" Target="../media/image-2-1.png"/><Relationship Id="rId10" Type="http://schemas.openxmlformats.org/officeDocument/2006/relationships/image" Target="../media/image-2-2.svg"/><Relationship Id="rId11" Type="http://schemas.openxmlformats.org/officeDocument/2006/relationships/image" Target="../media/image-2-11.png"/><Relationship Id="rId12" Type="http://schemas.openxmlformats.org/officeDocument/2006/relationships/image" Target="../media/image-2-12.sv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1.png"/><Relationship Id="rId4" Type="http://schemas.openxmlformats.org/officeDocument/2006/relationships/image" Target="../media/image-3-2.svg"/><Relationship Id="rId5" Type="http://schemas.openxmlformats.org/officeDocument/2006/relationships/image" Target="../media/image-3-1.png"/><Relationship Id="rId6" Type="http://schemas.openxmlformats.org/officeDocument/2006/relationships/image" Target="../media/image-3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1.png"/><Relationship Id="rId4" Type="http://schemas.openxmlformats.org/officeDocument/2006/relationships/image" Target="../media/image-5-2.svg"/><Relationship Id="rId5" Type="http://schemas.openxmlformats.org/officeDocument/2006/relationships/image" Target="../media/image-5-1.png"/><Relationship Id="rId6" Type="http://schemas.openxmlformats.org/officeDocument/2006/relationships/image" Target="../media/image-5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643360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Книжковий навігатор: читаємо сучасне українське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924870"/>
            <a:ext cx="6296860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Література — це не просто слова на папері. Це жива пам'ять нації, дзеркало суспільства та компас, що вказує напрямок руху. Сучасна українська література — багатоголосий хор, у якому звучать голоси класиків і новаторів, інтелектуалів і розповідачів, поетів і прозаїків. Цей навігатор — ваш провідник у світі українського слова: від фундаменту класичної спадщини до найсвіжіших голосів незалежної доби. Відкрийте для себе літературу, що формує ідентичність, осмислює травму й будує майбутнє.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4963220"/>
            <a:ext cx="1918446" cy="251420"/>
          </a:xfrm>
          <a:prstGeom prst="roundRect">
            <a:avLst>
              <a:gd name="adj" fmla="val 22103"/>
            </a:avLst>
          </a:prstGeom>
          <a:solidFill>
            <a:srgbClr val="F8ECD3"/>
          </a:solidFill>
          <a:ln/>
        </p:spPr>
      </p:sp>
      <p:sp>
        <p:nvSpPr>
          <p:cNvPr id="6" name="Text 3"/>
          <p:cNvSpPr/>
          <p:nvPr/>
        </p:nvSpPr>
        <p:spPr>
          <a:xfrm>
            <a:off x="760691" y="5012829"/>
            <a:ext cx="232959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ЛІТЕРАТУРНИЙ ПУТІВНИК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662568" y="4963220"/>
            <a:ext cx="2930253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E7BF6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761784" y="5012829"/>
            <a:ext cx="3341405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E7BF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СУЧАСНА УКРАЇНСЬКА ПРОЗА ТА ПОЕЗІЯ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3478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Фундамент: Спадщина класиків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316534"/>
            <a:ext cx="10868745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Сучасна українська література виросла з могутнього коріння, закладеного трьома поколіннями геніїв. Без розуміння цієї спадщини неможливо повноцінно осягнути те, що відбувається в українському слові сьогодні. Класики не лише створили літературну мову — вони сформували національну свідомість, задали естетичні стандарти й окреслили коло тем, до яких повертаються письменники донині.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224286"/>
            <a:ext cx="3522773" cy="4110236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4595" y="2358330"/>
            <a:ext cx="236432" cy="2364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8080" y="2866430"/>
            <a:ext cx="316956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Іван Котляревський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838080" y="3202781"/>
            <a:ext cx="3169563" cy="2708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Зачинатель нової української літератури, Котляревський здійснив справжній мовний прорив своєю «Енеїдою» (1798). Вперше розмовна народна мова стала мовою великої літератури — це був акт культурного самоствердження, що підняв українське слово до рівня європейських літературних традицій. Бурлескно-травестійна поема стала маніфестом живого слова проти штучної книжності.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4461" y="2224286"/>
            <a:ext cx="3522773" cy="4110236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7582" y="2358330"/>
            <a:ext cx="236432" cy="23643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511066" y="2866430"/>
            <a:ext cx="316956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Тарас Шевченко</a:t>
            </a:r>
            <a:endParaRPr lang="en-US" sz="1550" dirty="0"/>
          </a:p>
        </p:txBody>
      </p:sp>
      <p:sp>
        <p:nvSpPr>
          <p:cNvPr id="11" name="Text 5"/>
          <p:cNvSpPr/>
          <p:nvPr/>
        </p:nvSpPr>
        <p:spPr>
          <a:xfrm>
            <a:off x="4511066" y="3202781"/>
            <a:ext cx="3169563" cy="2708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«Кобзар» — не просто збірка віршів, а духовний заповіт нації. Шевченко сформував національну свідомість через поетичне слово, поєднавши фольклорну традицію з високою лірикою. Його теми — воля, доля, рідний край, страждання народу — залишаються актуальними й у наш час. Шевченківський канон став точкою відліку для всіх наступних поколінь українських письменників.</a:t>
            </a:r>
            <a:endParaRPr lang="en-US" sz="12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07447" y="2224286"/>
            <a:ext cx="3522773" cy="4110236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50568" y="2358330"/>
            <a:ext cx="236432" cy="23643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184052" y="2866430"/>
            <a:ext cx="3169563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Леся Українка та Іван Франко</a:t>
            </a:r>
            <a:endParaRPr lang="en-US" sz="1550" dirty="0"/>
          </a:p>
        </p:txBody>
      </p:sp>
      <p:sp>
        <p:nvSpPr>
          <p:cNvPr id="15" name="Text 7"/>
          <p:cNvSpPr/>
          <p:nvPr/>
        </p:nvSpPr>
        <p:spPr>
          <a:xfrm>
            <a:off x="8184052" y="3202781"/>
            <a:ext cx="3169563" cy="2955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зламі ХІХ–ХХ століть Леся Українка принесла в українську літературу модерністський інтелектуалізм, філософську глибину та драматичну майстерність. Її «Лісова пісня» — шедевр символізму, що вийшов далеко за межі свого часу. Іван Франко — титан думки, енциклопедист, який охопив усі жанри: від поезії до наукових трактатів. Разом вони піднесли українське слово до рівня загальноєвропейської культури.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8950"/>
            <a:ext cx="10868745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Кінець ХХ століття: Нове відродження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553528" y="1161058"/>
            <a:ext cx="5467412" cy="5207893"/>
          </a:xfrm>
          <a:prstGeom prst="roundRect">
            <a:avLst>
              <a:gd name="adj" fmla="val 2072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03344" y="1296888"/>
            <a:ext cx="516777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АУП — осередок змін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03344" y="1666875"/>
            <a:ext cx="5167779" cy="19510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spcAft>
                <a:spcPts val="950"/>
              </a:spcAft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Асоціація українських письменників (АУП) стала справжнім інкубатором нових ідей у 1980–90-х роках. Саме тут формувалося покоління, яке відмовилося від нав'язаних соцреалізмом канонів і почало шукати нові шляхи в літературі. АУП об'єднала тих, хто мав сміливість говорити правду, експериментувати з формою й відкривати українську літературу для світового контексту.</a:t>
            </a:r>
            <a:endParaRPr lang="en-US" sz="115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 був час радикального перегляду всіх літературних орієнтирів: від мови до тематики, від жанру до стилю.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285053" y="1296888"/>
            <a:ext cx="5251517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Літературні угруповання як творчі лабораторії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285053" y="1666875"/>
            <a:ext cx="52515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Кінець ХХ століття ознаменувався появою яскравих літературних угруповань, кожне з яких несло власну естетичну програму:</a:t>
            </a:r>
            <a:endParaRPr lang="en-US" sz="11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41209" y="2281486"/>
            <a:ext cx="224824" cy="2248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772106" y="2276872"/>
            <a:ext cx="4764464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Бу-Ба-Бу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772106" y="2646859"/>
            <a:ext cx="47644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Юрій Андрухович, Олександр Ірванець, Віктор Неборак — тріо, що принесло в літературу карнавальність, іронію та гру зі словом. Їхня поетика базувалася на поєднанні високого і низького, серйозного і смішного.</a:t>
            </a:r>
            <a:endParaRPr lang="en-US" sz="11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41209" y="3837533"/>
            <a:ext cx="224824" cy="2248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772106" y="3832920"/>
            <a:ext cx="4764464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Пропала грамота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6772106" y="4202906"/>
            <a:ext cx="4764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Угруповання, що експериментувало з мовою, звертаючись до архаїчних пластів української культури та переосмислюючи їх крізь призму постмодернізму.</a:t>
            </a:r>
            <a:endParaRPr lang="en-US" sz="115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1209" y="5164981"/>
            <a:ext cx="224824" cy="22483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772106" y="5160367"/>
            <a:ext cx="4764464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ЛуГоСад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6772106" y="5530354"/>
            <a:ext cx="47644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Поети-візуалісти, які досліджували межі між словом і образом, текстом і простором, створюючи унікальний синтез літератури та мистецтва.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2345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Елітарне та масове: Два потоки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295400"/>
            <a:ext cx="10868745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Сучасна українська література розвивається двома потужними паралельними потоками — елітарним і масовим. Обидва мають право на існування, обидва виконують важливі функції в культурному житті суспільства, і обидва заслуговують на увагу читача. Розуміння цієї дихотомії допомагає орієнтуватися в різноманітті сучасного книжкового ринку.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2203152"/>
            <a:ext cx="10868745" cy="2880519"/>
          </a:xfrm>
          <a:prstGeom prst="roundRect">
            <a:avLst>
              <a:gd name="adj" fmla="val 2298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825" y="2209502"/>
            <a:ext cx="5428023" cy="2867819"/>
          </a:xfrm>
          <a:custGeom>
            <a:avLst/>
            <a:gdLst/>
            <a:ahLst/>
            <a:cxnLst/>
            <a:rect l="l" t="t" r="r" b="b"/>
            <a:pathLst>
              <a:path w="5428023" h="2867819">
                <a:moveTo>
                  <a:pt x="55173" y="0"/>
                </a:moveTo>
                <a:lnTo>
                  <a:pt x="5428023" y="0"/>
                </a:lnTo>
                <a:lnTo>
                  <a:pt x="5428023" y="2867819"/>
                </a:lnTo>
                <a:lnTo>
                  <a:pt x="55173" y="2867819"/>
                </a:lnTo>
                <a:arcTo hR="55175" wR="55173" stAng="5400000" swAng="5400000"/>
                <a:lnTo>
                  <a:pt x="0" y="55175"/>
                </a:lnTo>
                <a:arcTo hR="55175" wR="55173" stAng="10800000" swAng="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825380" y="2367062"/>
            <a:ext cx="5112912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Елітарна література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25380" y="2703413"/>
            <a:ext cx="5112912" cy="2216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Адресована поціновувачам, які готові до інтелектуального зусилля. Характеризується складними смислами, багатошаровою символікою, інтертекстуальними посиланнями та термінологією. Елітарна проза і поезія часто вимагають від читача підготовки — знайомства з філософським контекстом, літературною традицією, культурними кодами. Це література для тих, хто шукає не розваги, а глибини, хто готовий до діалогу з текстом на рівних. Її цінність — у здатності ставити незручні запитання й відкривати нові горизонти думки.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095848" y="2209502"/>
            <a:ext cx="5428023" cy="2867819"/>
          </a:xfrm>
          <a:custGeom>
            <a:avLst/>
            <a:gdLst/>
            <a:ahLst/>
            <a:cxnLst/>
            <a:rect l="l" t="t" r="r" b="b"/>
            <a:pathLst>
              <a:path w="5428023" h="2867819">
                <a:moveTo>
                  <a:pt x="0" y="0"/>
                </a:moveTo>
                <a:lnTo>
                  <a:pt x="5372849" y="0"/>
                </a:lnTo>
                <a:arcTo hR="55175" wR="55173" stAng="16200000" swAng="5400000"/>
                <a:lnTo>
                  <a:pt x="5428023" y="2812644"/>
                </a:lnTo>
                <a:arcTo hR="55175" wR="55173" stAng="0" swAng="5400000"/>
                <a:lnTo>
                  <a:pt x="0" y="286781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095848" y="2209502"/>
            <a:ext cx="19050" cy="2867819"/>
          </a:xfrm>
          <a:prstGeom prst="roundRect">
            <a:avLst>
              <a:gd name="adj" fmla="val 49999"/>
            </a:avLst>
          </a:prstGeom>
          <a:solidFill>
            <a:srgbClr val="F8ECD3"/>
          </a:solidFill>
          <a:ln/>
        </p:spPr>
      </p:sp>
      <p:sp>
        <p:nvSpPr>
          <p:cNvPr id="10" name="Text 8"/>
          <p:cNvSpPr/>
          <p:nvPr/>
        </p:nvSpPr>
        <p:spPr>
          <a:xfrm>
            <a:off x="6253403" y="2367062"/>
            <a:ext cx="5112912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Масова література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253403" y="2703413"/>
            <a:ext cx="5112912" cy="1970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Розважальна проза, детективи, трилери, любовні романи — жанри, що орієнтовані на широку аудиторію. Їхня мета — захопити читача сюжетом, створити емоційну залученість, подарувати задоволення від читання. Масова література не менш важлива: вона формує звичку читати, розширює читацьку аудиторію, демонструє, що українською можна писати захопливо й динамічно. Це міст між читачем і книгою, перший крок у світ літератури для багатьох людей.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1475" y="5252641"/>
            <a:ext cx="10868745" cy="1102916"/>
          </a:xfrm>
          <a:prstGeom prst="roundRect">
            <a:avLst>
              <a:gd name="adj" fmla="val 6003"/>
            </a:avLst>
          </a:prstGeom>
          <a:solidFill>
            <a:srgbClr val="F8ECD3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030" y="5469434"/>
            <a:ext cx="197044" cy="15755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173629" y="5442248"/>
            <a:ext cx="10199035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Андрій Кокотюха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яскравий представник комерційного сегмента української літератури. Його детективні та пригодницькі романи поєднують захопливий сюжет із глибоким розумінням українського контексту. Кокотюха довів, що масова література може бути якісною, а українська мова — природною для жанрової прози.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9984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Оксана Забужко: Голос інтелектуальної прози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303040"/>
            <a:ext cx="10868745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Оксана Забужко — одна з найпотужніших голосів сучасної української літератури, письменниця, чиє слово несе в собі вагу філософської рефлексії та етичної відповідальності. Її творчість — це постійний діалог із минулим, пошук ідентичності крізь призму особистого й колективного досвіду. Забужко пише про те, про що мовчать: про травму, пам'ять, жіночий досвід, національну ідентичність.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210792"/>
            <a:ext cx="3522773" cy="41372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278" y="2387402"/>
            <a:ext cx="3093365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«Рядок з автобіографії»: етичний ідеал та родовідна пам'ять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914278" y="3216275"/>
            <a:ext cx="3093365" cy="2955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цій поемі Забужко розгортає складну медитацію про зв'язок поколінь, про те, як особиста біографія переплітається з колективною пам'яттю народу. Етичний ідеал тут — не абстракція, а жива сила, що передається від предків до нащадків. Поема досліджує, як родовідна пам'ять формує особистість, які моральні зобов'язання несе людина перед тими, хто прийшов до неї, і перед тими, хто прийде після.</a:t>
            </a:r>
            <a:endParaRPr lang="en-US" sz="1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4461" y="2210792"/>
            <a:ext cx="3522773" cy="413722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87264" y="2387402"/>
            <a:ext cx="3093365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«Читаючи історію»: метафоричне осмислення минулого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4587264" y="3216275"/>
            <a:ext cx="3093365" cy="2708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Цей вірш — глибоко рефлексивний текст про природу історії та варварства. Забужко осмислює минуле не як хронологію подій, а як метафоричний простір, де повторюються одні й ті самі людські драми. Варварство в її трактуванні — не лише явище далекого минулого, а постійна загроза, що чатує на кожне суспільство. Читання історії стає актом самопізнання та попередження.</a:t>
            </a:r>
            <a:endParaRPr lang="en-US" sz="12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7447" y="2210792"/>
            <a:ext cx="3522773" cy="413722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60250" y="2387402"/>
            <a:ext cx="3093365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Духовний аристократизм як ключова тема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8260250" y="2970014"/>
            <a:ext cx="3093365" cy="2708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Наскрізна тема творчості Забужко — духовний аристократизм, розумітий не як соціальний стан, а як внутрішня позиція людини. Це здатність зберігати гідність у негідних обставинах, мислити незалежно від тиску більшості, нести відповідальність за своє слово. Саме ця тема робить її прозу та поезію настільки актуальною в умовах сучасних викликів — як особистих, так і суспільних.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62298"/>
            <a:ext cx="10868745" cy="460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Юрій Андрухович та Юрій Іздрик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61475" y="1550591"/>
            <a:ext cx="5816058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Юрій Андрухович: майстер карнавальної прози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61475" y="1911945"/>
            <a:ext cx="5816058" cy="23465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spcAft>
                <a:spcPts val="900"/>
              </a:spcAft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Юрій Андрухович — одна з найяскравіших постатей сучасної української літератури, письменник, чиє ім'я стало синонімом постмодерністської гри зі словом. Його проза — це карнавал, де серйозне і смішне, високе і низьке, реальне і фантастичне переплітаються в єдиному потоці. Романи «Рекреації», «Перверзія», «Московіада» стали культовими текстами для цілого покоління.</a:t>
            </a:r>
            <a:endParaRPr lang="en-US" sz="1150" dirty="0"/>
          </a:p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Андрухович майстерно використовує прийоми постмодернізму: інтертекстуальність, пародію, гру з читачем, розмивання меж між автором і персонажем. Його мова — багата, грайлива, насичена цитатами та алюзіями. Водночас за карнавальною маскою ховається глибока рефлексія про долю України, про ідентичність, про місце людини в історії.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61475" y="4389636"/>
            <a:ext cx="5816058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Вплив на естетику незалежної України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61475" y="4750991"/>
            <a:ext cx="5816058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Андрухович, разом із Бу-Ба-Бу, фактично сформував нову літературну мову незалежної України — мову, що не боїться бути іронічною, сміливою, відкритою до світу. Його вплив на молодших письменників важко переоцінити.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737181" y="1419423"/>
            <a:ext cx="4905352" cy="4676180"/>
          </a:xfrm>
          <a:prstGeom prst="roundRect">
            <a:avLst>
              <a:gd name="adj" fmla="val 2268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884418" y="1550591"/>
            <a:ext cx="4610878" cy="23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Юрій Іздрик: інтимна лірика та філософські пошуки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84418" y="1911945"/>
            <a:ext cx="4610878" cy="291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spcAft>
                <a:spcPts val="900"/>
              </a:spcAft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Якщо Андрухович — це карнавал і гра, то Юрій Іздрик — це тиша і глибина. Його проза та поезія занурені у внутрішній світ сучасної людини, її самотність, пошуки сенсу, екзистенційні тривоги.</a:t>
            </a:r>
            <a:endParaRPr lang="en-US" sz="1150" dirty="0"/>
          </a:p>
          <a:p>
            <a:pPr algn="l" indent="0" marL="0">
              <a:lnSpc>
                <a:spcPct val="126000"/>
              </a:lnSpc>
              <a:spcAft>
                <a:spcPts val="900"/>
              </a:spcAft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Іздрик пише про інтимне так, що воно стає універсальним. Його тексти — це медитації про час, пам'ять, кохання, втрату. Стиль Іздрика — лаконічний, точний, позбавлений зайвого пафосу. Кожне слово на своєму місці, кожна пауза — значуща.</a:t>
            </a:r>
            <a:endParaRPr lang="en-US" sz="1150" dirty="0"/>
          </a:p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Разом Андрухович і Іздрик уособлюють два полюси сучасної української літератури: зовнішнє й внутрішнє, гучне й тихе, соціальне й особисте. Обидва підходи необхідні для повноти літературного досвіду.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884418" y="4969768"/>
            <a:ext cx="4610878" cy="978297"/>
          </a:xfrm>
          <a:prstGeom prst="roundRect">
            <a:avLst>
              <a:gd name="adj" fmla="val 6324"/>
            </a:avLst>
          </a:prstGeom>
          <a:solidFill>
            <a:srgbClr val="F8ECD3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1655" y="5167610"/>
            <a:ext cx="184046" cy="14724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362938" y="5124648"/>
            <a:ext cx="3985121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Обидва письменники є не лише творцями текстів, а й культурними діячами — перекладачами, редакторами, організаторами літературного процесу.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0941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Сергій Жадан: Ритм сьогодення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56841"/>
            <a:ext cx="1086874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Сергій Жадан — голос покоління, що виросло в умовах незалежності й зіткнулося з викликами, яких не знало жодне попереднє покоління. Його поезія і проза — це пульс сьогодення, зафіксований у слові. Жадан пише про міський простір, про соціальні зміни, про людей на маргінесі суспільства — і робить це з такою силою та щирістю, що його тексти стають маніфестами цілих поколінь.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536726"/>
            <a:ext cx="3512653" cy="3611761"/>
          </a:xfrm>
          <a:prstGeom prst="roundRect">
            <a:avLst>
              <a:gd name="adj" fmla="val 1978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708374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Поезія як відображення соціальних змін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324523"/>
            <a:ext cx="3169364" cy="2646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Жадан перетворив поезію на інструмент соціальної рефлексії. Його вірші — це хроніка міського життя, зафіксована в ритмі, що нагадує біт сучасної музики. Він пише про Харків, про його вулиці, двори, людей — і через це конкретне виходить до універсального. Соціальні зміни в його текстах — не абстракція, а живі долі конкретних людей.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2536726"/>
            <a:ext cx="3512752" cy="3611761"/>
          </a:xfrm>
          <a:prstGeom prst="roundRect">
            <a:avLst>
              <a:gd name="adj" fmla="val 1977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11066" y="2708374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Мотив нескінченності краси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3066058"/>
            <a:ext cx="3169464" cy="2910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Попри всю гостроту соціальної критики, в поезії Жадана живе потужний мотив краси — нескінченної, невичерпної краси світу. Музика і очерет у його творчості стають символами цієї краси: музика — як мова душі, очерет — як образ чогось природного, живого, що росте попри всі обставини. Цей мотив надає його текстам світла навіть у найтемніших ситуаціях.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2536726"/>
            <a:ext cx="3512653" cy="3611761"/>
          </a:xfrm>
          <a:prstGeom prst="roundRect">
            <a:avLst>
              <a:gd name="adj" fmla="val 1978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9112" y="2708374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Голос покоління, що осмислює війну та надію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3324523"/>
            <a:ext cx="3169364" cy="23815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 початком повномасштабної війни Жадан став одним із найважливіших голосів, що осмислюють цей досвід у літературі. Його тексти про війну — не патріотичні гасла, а глибока рефлексія про біль, втрату, солідарність і надію. Він пише про те, як людина зберігає людяність у нелюдських обставинах, — і це робить його слово необхідним.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2116"/>
            <a:ext cx="10868745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Галина Пагутяк та Володимир Діброва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61475" y="1366639"/>
            <a:ext cx="1349341" cy="219869"/>
          </a:xfrm>
          <a:prstGeom prst="roundRect">
            <a:avLst>
              <a:gd name="adj" fmla="val 22115"/>
            </a:avLst>
          </a:prstGeom>
          <a:solidFill>
            <a:srgbClr val="F8ECD3"/>
          </a:solidFill>
          <a:ln/>
        </p:spPr>
      </p:sp>
      <p:sp>
        <p:nvSpPr>
          <p:cNvPr id="4" name="Text 2"/>
          <p:cNvSpPr/>
          <p:nvPr/>
        </p:nvSpPr>
        <p:spPr>
          <a:xfrm>
            <a:off x="748289" y="1409998"/>
            <a:ext cx="1785298" cy="133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ГОТИКА ТА ФЕНТЕЗІ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61475" y="1637109"/>
            <a:ext cx="5257867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Галина Пагутяк: темрява як дзеркало душі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61475" y="1989733"/>
            <a:ext cx="5257867" cy="3049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spcAft>
                <a:spcPts val="850"/>
              </a:spcAft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Галина Пагутяк — унікальне явище в українській літературі: письменниця, що обрала для себе готичний роман і фентезі — жанри, довгий час маргінальні для українського контексту. Її тексти занурюють читача у світ таємничого, незвичайного, іноді моторошного — але завжди глибоко людського.</a:t>
            </a:r>
            <a:endParaRPr lang="en-US" sz="1100" dirty="0"/>
          </a:p>
          <a:p>
            <a:pPr algn="l" indent="0" marL="0">
              <a:lnSpc>
                <a:spcPct val="125000"/>
              </a:lnSpc>
              <a:spcAft>
                <a:spcPts val="850"/>
              </a:spcAft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Центральна тема Пагутяк — самотність особистості в байдужому або ворожому світі. Її герої — люди, що опинилися на межі, в ситуаціях, де виявляється їхня справжня сутність. Готична естетика слугує їй не для створення ефектів жаху, а для дослідження темних куточків людської психіки.</a:t>
            </a:r>
            <a:endParaRPr lang="en-US" sz="11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Пагутяк довела, що українська мова природно звучить у жанровій літературі, що фентезі може бути серйозною прозою, а готика — філософським жанром.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174526" y="1224260"/>
            <a:ext cx="5466221" cy="5051524"/>
          </a:xfrm>
          <a:prstGeom prst="roundRect">
            <a:avLst>
              <a:gd name="adj" fmla="val 2063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6319183" y="1366639"/>
            <a:ext cx="1284751" cy="219869"/>
          </a:xfrm>
          <a:prstGeom prst="roundRect">
            <a:avLst>
              <a:gd name="adj" fmla="val 22115"/>
            </a:avLst>
          </a:prstGeom>
          <a:noFill/>
          <a:ln w="6350">
            <a:solidFill>
              <a:srgbClr val="E7BF6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5998" y="1409998"/>
            <a:ext cx="1720708" cy="133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00" dirty="0">
                <a:solidFill>
                  <a:srgbClr val="E7BF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РОМАН-ПОДОРОЖ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319183" y="1637109"/>
            <a:ext cx="517690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Володимир Діброва: Андріївський узвіз як метафора життя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19183" y="1989733"/>
            <a:ext cx="5176906" cy="3049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spcAft>
                <a:spcPts val="850"/>
              </a:spcAft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Володимир Діброва створив один із найцікавіших романів сучасної української прози — «Андріївський узвіз», що поєднує в собі жанр роману-подорожі з глибокою філософською рефлексією.</a:t>
            </a:r>
            <a:endParaRPr lang="en-US" sz="1100" dirty="0"/>
          </a:p>
          <a:p>
            <a:pPr algn="l" indent="0" marL="0">
              <a:lnSpc>
                <a:spcPct val="125000"/>
              </a:lnSpc>
              <a:spcAft>
                <a:spcPts val="850"/>
              </a:spcAft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Андріївський узвіз у Діброви — не просто київська вулиця, а концептуальний образ життєвого шляху: звивистого, сповненого зустрічей і розстав, підйомів і спусків. Герой роману рухається цим узвозом — і водночас рухається крізь власне життя, крізь пам'ять, крізь систему цінностей.</a:t>
            </a:r>
            <a:endParaRPr lang="en-US" sz="11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Діброва досліджує пошук внутрішнього гуманного потенціалу в суспільстві, що здається байдужим. Його проза — це запитання: чи здатна людина залишатися людиною, коли навколо панує байдужість? Відповідь Діброви — обережно-оптимістична: так, здатна, але це вимагає постійного зусилля.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319183" y="5182096"/>
            <a:ext cx="5176906" cy="951309"/>
          </a:xfrm>
          <a:prstGeom prst="roundRect">
            <a:avLst>
              <a:gd name="adj" fmla="val 6389"/>
            </a:avLst>
          </a:prstGeom>
          <a:solidFill>
            <a:srgbClr val="F8ECD3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3841" y="5376962"/>
            <a:ext cx="180871" cy="144661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789369" y="5332115"/>
            <a:ext cx="4562063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Обидва письменники демонструють, що українська література здатна освоювати найрізноманітніші жанри — від готики до філософського роману-подорожі.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114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Ярослав Мельник: Прозріння у «Далекому просторі»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38573"/>
            <a:ext cx="1086874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Ярослав Мельник — письменник, що обрав для себе один із найскладніших жанрів: наукову фантастику. Але його фантастика — це не про технології чи далекі світи. Це метафора, інструмент для розмови про найглибші людські питання: про сенс існування, про межі пізнання, про внутрішню сліпоту, що заважає нам бачити реальність такою, якою вона є.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41845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3485" y="244946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1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198830" y="2475309"/>
            <a:ext cx="29477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Науково-фантастичний роман як метафора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98830" y="3091458"/>
            <a:ext cx="2947715" cy="2910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романі «Далекий простір» Мельник використовує космічну подорож як алегорію внутрішнього шляху людини. Космос у його трактуванні — не фізичний простір, а простір свідомості, де герой стикається з власними обмеженнями, страхами, ілюзіями. Наукова фантастика стає тут мовою для розмови про те, що важко висловити прямо.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53213" y="241845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15223" y="244946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2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4890568" y="2475309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Заклик вийти за межі обмеженого світогляду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90568" y="3091458"/>
            <a:ext cx="2947815" cy="31753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Центральний меседж Мельника — заклик до прозріння, до виходу за межі звичного, обмеженого погляду на світ. Його герої постійно стикаються з ситуаціями, де їхні усталені переконання виявляються хибними, де треба знайти в собі сміливість побачити реальність по-новому. Це послання надзвичайно актуальне в епоху інформаційних бульбашок і поляризації суспільства.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45050" y="241845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07060" y="244946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3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582406" y="2475309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Прагнення до вищого сенсу існування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82406" y="3091458"/>
            <a:ext cx="2947815" cy="2910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Попри всю складність і навіть похмурість його текстів, у Мельника живе потужне прагнення до вищого сенсу. Його герої шукають — не комфорту, не безпеки, а сенсу. Це пошук, що може здаватися божевільним з боку, але саме він робить людину людиною. Мельник нагадує нам: існувати — недостатньо, треба ще й розуміти, навіщо.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2203"/>
            <a:ext cx="10868745" cy="411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Читаємо сучасне: Міст у майбутнє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661475" y="1104106"/>
            <a:ext cx="10868745" cy="378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Література — це не музейний експонат. Це живий організм, що дихає, росте й змінюється разом із суспільством. Сучасна українська література — це міст між минулим, теперішнім і майбутнім: вона зберігає пам'ять, осмислює сьогодення й будує образ завтрашнього дня. Кожна прочитана книга — це крок через цей міст.</a:t>
            </a:r>
            <a:endParaRPr lang="en-US" sz="1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00994"/>
            <a:ext cx="2050503" cy="12673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2999581"/>
            <a:ext cx="3535373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Діалог із минулим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661475" y="3268464"/>
            <a:ext cx="3535373" cy="1325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Читаючи сучасних українських авторів, ми ведемо діалог із усією попередньою традицією — від Котляревського до Жадана. Кожен текст несе в собі відлуння попередніх текстів, полеміку з ними, продовження або заперечення. Література — це велика розмова, що триває століттями, і кожен читач стає її учасником.</a:t>
            </a:r>
            <a:endParaRPr lang="en-US" sz="10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111" y="1600994"/>
            <a:ext cx="2050503" cy="12673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28111" y="2999581"/>
            <a:ext cx="3535373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Осмислення теперішнього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328111" y="3268464"/>
            <a:ext cx="3535373" cy="1325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Сучасна українська література — це інструмент осмислення того, що відбувається тут і зараз. Вона дає мову для розмови про війну, ідентичність, травму, надію — про все те, що важко висловити звичайними словами. Письменники беруть на себе роль інтерпретаторів реальності, допомагаючи нам зрозуміти власний досвід.</a:t>
            </a:r>
            <a:endParaRPr lang="en-US" sz="10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748" y="1600994"/>
            <a:ext cx="2050503" cy="126732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94748" y="2999581"/>
            <a:ext cx="3535373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Будування майбутнього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7994748" y="3268464"/>
            <a:ext cx="3535373" cy="1325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Кожна прочитана й підтримана книга — це внесок у майбутнє української культури. Підтримуючи сучасних авторів, купуючи їхні книги, рекомендуючи їх іншим, ми будуємо літературний простір, в якому хочемо жити. Література майбутнього твориться сьогодні — і кожен із нас може стати частиною цього процесу.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859114" y="4830465"/>
            <a:ext cx="10671106" cy="378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2C292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Ваша черга:</a:t>
            </a:r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Яка книга змінила ваш погляд на світ сьогодні? Відкривайте нові імена, діліться відкриттями з друзями, підтримуйте українське книговидання — бо майбутнє літератури твориться не лише письменниками, а й читачами.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661475" y="4712395"/>
            <a:ext cx="19050" cy="614958"/>
          </a:xfrm>
          <a:prstGeom prst="roundRect">
            <a:avLst>
              <a:gd name="adj" fmla="val 49999"/>
            </a:avLst>
          </a:prstGeom>
          <a:solidFill>
            <a:srgbClr val="E7BF6A"/>
          </a:solidFill>
          <a:ln/>
        </p:spPr>
      </p:sp>
      <p:sp>
        <p:nvSpPr>
          <p:cNvPr id="15" name="Shape 10"/>
          <p:cNvSpPr/>
          <p:nvPr/>
        </p:nvSpPr>
        <p:spPr>
          <a:xfrm>
            <a:off x="661475" y="5445423"/>
            <a:ext cx="3552935" cy="930275"/>
          </a:xfrm>
          <a:prstGeom prst="roundRect">
            <a:avLst>
              <a:gd name="adj" fmla="val 5950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799584" y="5583535"/>
            <a:ext cx="3276716" cy="212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📖</a:t>
            </a:r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Відкривайте нові імена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799584" y="5858768"/>
            <a:ext cx="3276716" cy="378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обмежуйтеся знайомим — кожна нова книга може стати відкриттям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4319380" y="5445423"/>
            <a:ext cx="3552935" cy="930275"/>
          </a:xfrm>
          <a:prstGeom prst="roundRect">
            <a:avLst>
              <a:gd name="adj" fmla="val 5950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457489" y="5583535"/>
            <a:ext cx="3276716" cy="212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🤝</a:t>
            </a:r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Підтримуйте видавців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457489" y="5858768"/>
            <a:ext cx="3276716" cy="378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Купуйте українські книги — це інвестиція в культурне майбутнє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7977286" y="5445423"/>
            <a:ext cx="3552935" cy="930275"/>
          </a:xfrm>
          <a:prstGeom prst="roundRect">
            <a:avLst>
              <a:gd name="adj" fmla="val 5950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115395" y="5583535"/>
            <a:ext cx="3276716" cy="212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💬</a:t>
            </a:r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Діліться відкриттями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115395" y="5858768"/>
            <a:ext cx="3276716" cy="378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Рекомендуйте прочитане — так народжується читацька спільнота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2026-09-28T11:37:19Z</dcterms:created>
  <dcterms:modified xsi:type="dcterms:W3CDTF">2026-09-28T11:37:19Z</dcterms:modified>
</cp:coreProperties>
</file>