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askervvill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20B0604020202020204" charset="0"/>
      <p:regular r:id="rId18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0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9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Фон з бліками в жовто блакитному кольорі України. Український фон з  бліками. Святковий Український ф">
            <a:extLst>
              <a:ext uri="{FF2B5EF4-FFF2-40B4-BE49-F238E27FC236}">
                <a16:creationId xmlns:a16="http://schemas.microsoft.com/office/drawing/2014/main" id="{3CB28199-6AAB-4185-85BF-35CA7D73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0"/>
            <a:ext cx="14630399" cy="81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/>
          <p:nvPr/>
        </p:nvSpPr>
        <p:spPr>
          <a:xfrm>
            <a:off x="649129" y="3134320"/>
            <a:ext cx="7845743" cy="1458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dirty="0">
                <a:solidFill>
                  <a:srgbClr val="FF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Тарас Шевченко: Пророк української нації</a:t>
            </a:r>
            <a:endParaRPr lang="en-US" sz="4550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49129" y="4835722"/>
            <a:ext cx="7845743" cy="96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32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Життєвий шлях та </a:t>
            </a:r>
            <a:r>
              <a:rPr lang="en-US" sz="3200" dirty="0" err="1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вічна</a:t>
            </a:r>
            <a:r>
              <a:rPr lang="en-US" sz="32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3200" dirty="0" err="1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спадщина</a:t>
            </a:r>
            <a:endParaRPr lang="ru-RU" sz="3200" dirty="0">
              <a:solidFill>
                <a:srgbClr val="6E6666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2000"/>
              </a:lnSpc>
              <a:buNone/>
            </a:pPr>
            <a:endParaRPr lang="ru-RU" sz="3200" dirty="0">
              <a:solidFill>
                <a:srgbClr val="6E6666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sz="32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національного генія</a:t>
            </a:r>
            <a:endParaRPr lang="en-US" sz="3200" dirty="0"/>
          </a:p>
        </p:txBody>
      </p:sp>
      <p:pic>
        <p:nvPicPr>
          <p:cNvPr id="1030" name="Picture 6" descr="Коротка біографія Шевченка. Читати онлайн коротку біографію Тараса  Григоровича Шевченка.">
            <a:extLst>
              <a:ext uri="{FF2B5EF4-FFF2-40B4-BE49-F238E27FC236}">
                <a16:creationId xmlns:a16="http://schemas.microsoft.com/office/drawing/2014/main" id="{341FD840-3FC4-4AF4-8CED-8BC7F0ED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33" y="1682081"/>
            <a:ext cx="6006714" cy="4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6501" y="579239"/>
            <a:ext cx="10271165" cy="647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FF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Тарас Шевченко: Вічний Кобзар України</a:t>
            </a:r>
            <a:endParaRPr lang="en-US" sz="4050" dirty="0">
              <a:solidFill>
                <a:srgbClr val="FF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76501" y="1482685"/>
            <a:ext cx="13477399" cy="435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Слова та мистецтво Тараса Шевченка продовжують надихати мільйони українців на боротьбу за свободу, незалежність та справедливість. Його пророчі слова залишаються актуальними через століття.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576501" y="2062163"/>
            <a:ext cx="4407098" cy="1684496"/>
          </a:xfrm>
          <a:prstGeom prst="roundRect">
            <a:avLst>
              <a:gd name="adj" fmla="val 12836"/>
            </a:avLst>
          </a:prstGeom>
          <a:solidFill>
            <a:srgbClr val="ECDFE3"/>
          </a:solidFill>
          <a:ln/>
        </p:spPr>
      </p:sp>
      <p:sp>
        <p:nvSpPr>
          <p:cNvPr id="5" name="Shape 3"/>
          <p:cNvSpPr/>
          <p:nvPr/>
        </p:nvSpPr>
        <p:spPr>
          <a:xfrm>
            <a:off x="720566" y="2206228"/>
            <a:ext cx="432435" cy="432435"/>
          </a:xfrm>
          <a:prstGeom prst="roundRect">
            <a:avLst>
              <a:gd name="adj" fmla="val 21143260"/>
            </a:avLst>
          </a:prstGeom>
          <a:solidFill>
            <a:srgbClr val="C7A2AC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510" y="2325052"/>
            <a:ext cx="194548" cy="1945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20566" y="2766655"/>
            <a:ext cx="259008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Серце нації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720566" y="3167063"/>
            <a:ext cx="4118967" cy="435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Шевченко став серцем української нації, голосом, який відображає її душу та історію.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5111591" y="2062163"/>
            <a:ext cx="4407098" cy="1684496"/>
          </a:xfrm>
          <a:prstGeom prst="roundRect">
            <a:avLst>
              <a:gd name="adj" fmla="val 12836"/>
            </a:avLst>
          </a:prstGeom>
          <a:solidFill>
            <a:srgbClr val="ECDFE3"/>
          </a:solidFill>
          <a:ln/>
        </p:spPr>
      </p:sp>
      <p:sp>
        <p:nvSpPr>
          <p:cNvPr id="10" name="Shape 7"/>
          <p:cNvSpPr/>
          <p:nvPr/>
        </p:nvSpPr>
        <p:spPr>
          <a:xfrm>
            <a:off x="5255657" y="2206228"/>
            <a:ext cx="432435" cy="432435"/>
          </a:xfrm>
          <a:prstGeom prst="roundRect">
            <a:avLst>
              <a:gd name="adj" fmla="val 21143260"/>
            </a:avLst>
          </a:prstGeom>
          <a:solidFill>
            <a:srgbClr val="C7A2AC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4600" y="2325052"/>
            <a:ext cx="194548" cy="19454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255657" y="2766655"/>
            <a:ext cx="259008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Світло свободи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5255657" y="3167063"/>
            <a:ext cx="4118967" cy="435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Його твори освітлюють шлях до вільної України, надихаючи кожне покоління.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9646682" y="2062163"/>
            <a:ext cx="4407098" cy="1684496"/>
          </a:xfrm>
          <a:prstGeom prst="roundRect">
            <a:avLst>
              <a:gd name="adj" fmla="val 12836"/>
            </a:avLst>
          </a:prstGeom>
          <a:solidFill>
            <a:srgbClr val="ECDFE3"/>
          </a:solidFill>
          <a:ln/>
        </p:spPr>
      </p:sp>
      <p:sp>
        <p:nvSpPr>
          <p:cNvPr id="15" name="Shape 11"/>
          <p:cNvSpPr/>
          <p:nvPr/>
        </p:nvSpPr>
        <p:spPr>
          <a:xfrm>
            <a:off x="9790748" y="2206228"/>
            <a:ext cx="432435" cy="432435"/>
          </a:xfrm>
          <a:prstGeom prst="roundRect">
            <a:avLst>
              <a:gd name="adj" fmla="val 21143260"/>
            </a:avLst>
          </a:prstGeom>
          <a:solidFill>
            <a:srgbClr val="C7A2AC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9691" y="2325052"/>
            <a:ext cx="194548" cy="19454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790748" y="2766655"/>
            <a:ext cx="259008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Щит волі</a:t>
            </a:r>
            <a:endParaRPr lang="en-US" sz="2000" dirty="0"/>
          </a:p>
        </p:txBody>
      </p:sp>
      <p:sp>
        <p:nvSpPr>
          <p:cNvPr id="18" name="Text 13"/>
          <p:cNvSpPr/>
          <p:nvPr/>
        </p:nvSpPr>
        <p:spPr>
          <a:xfrm>
            <a:off x="9790748" y="3167063"/>
            <a:ext cx="4118967" cy="435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Слова Шевченка захищають українську ідентичність від спроб її знищити.</a:t>
            </a:r>
            <a:endParaRPr lang="en-US" sz="1100" dirty="0"/>
          </a:p>
        </p:txBody>
      </p:sp>
      <p:sp>
        <p:nvSpPr>
          <p:cNvPr id="19" name="Text 14"/>
          <p:cNvSpPr/>
          <p:nvPr/>
        </p:nvSpPr>
        <p:spPr>
          <a:xfrm>
            <a:off x="792718" y="4082534"/>
            <a:ext cx="6093143" cy="388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00" dirty="0">
                <a:solidFill>
                  <a:srgbClr val="787878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"Борітеся — поборете! Вам Бог помагає!"</a:t>
            </a:r>
            <a:endParaRPr lang="en-US" sz="2400" dirty="0"/>
          </a:p>
        </p:txBody>
      </p:sp>
      <p:sp>
        <p:nvSpPr>
          <p:cNvPr id="20" name="Text 15"/>
          <p:cNvSpPr/>
          <p:nvPr/>
        </p:nvSpPr>
        <p:spPr>
          <a:xfrm>
            <a:off x="792718" y="4662964"/>
            <a:ext cx="13261181" cy="217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Тарас Шевченко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576501" y="3890605"/>
            <a:ext cx="15240" cy="1134070"/>
          </a:xfrm>
          <a:prstGeom prst="rect">
            <a:avLst/>
          </a:prstGeom>
          <a:solidFill>
            <a:srgbClr val="C7A2AC"/>
          </a:solidFill>
          <a:ln/>
        </p:spPr>
      </p:sp>
      <p:sp>
        <p:nvSpPr>
          <p:cNvPr id="22" name="Text 17"/>
          <p:cNvSpPr/>
          <p:nvPr/>
        </p:nvSpPr>
        <p:spPr>
          <a:xfrm>
            <a:off x="576501" y="5168622"/>
            <a:ext cx="13477399" cy="435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Ці слова, написані в поемі "І мертвим, і живим..." у 1847 році, стали девізом української боротьби за свободу. Вони звучали під час Революції Гідності, вони звучать сьогодні під час війни з російською агресією. Шевченко дав Україні не лише мистецтво, він дав їй віру у перемогу.</a:t>
            </a:r>
            <a:endParaRPr lang="en-US" sz="1100" dirty="0"/>
          </a:p>
        </p:txBody>
      </p:sp>
      <p:sp>
        <p:nvSpPr>
          <p:cNvPr id="23" name="Shape 18"/>
          <p:cNvSpPr/>
          <p:nvPr/>
        </p:nvSpPr>
        <p:spPr>
          <a:xfrm>
            <a:off x="576501" y="5748099"/>
            <a:ext cx="4407098" cy="432435"/>
          </a:xfrm>
          <a:prstGeom prst="roundRect">
            <a:avLst>
              <a:gd name="adj" fmla="val 480017"/>
            </a:avLst>
          </a:prstGeom>
          <a:solidFill>
            <a:srgbClr val="ECDFE3"/>
          </a:solidFill>
          <a:ln/>
        </p:spPr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1882" y="5856208"/>
            <a:ext cx="216218" cy="216218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20566" y="6308527"/>
            <a:ext cx="259008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Вічна пам'ять</a:t>
            </a:r>
            <a:endParaRPr lang="en-US" sz="2000" dirty="0"/>
          </a:p>
        </p:txBody>
      </p:sp>
      <p:sp>
        <p:nvSpPr>
          <p:cNvPr id="26" name="Text 20"/>
          <p:cNvSpPr/>
          <p:nvPr/>
        </p:nvSpPr>
        <p:spPr>
          <a:xfrm>
            <a:off x="720566" y="6708934"/>
            <a:ext cx="4118967" cy="217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Ім'я Шевченка незабутнє</a:t>
            </a:r>
            <a:endParaRPr lang="en-US" sz="1100" dirty="0"/>
          </a:p>
        </p:txBody>
      </p:sp>
      <p:sp>
        <p:nvSpPr>
          <p:cNvPr id="27" name="Shape 21"/>
          <p:cNvSpPr/>
          <p:nvPr/>
        </p:nvSpPr>
        <p:spPr>
          <a:xfrm>
            <a:off x="5111591" y="5748099"/>
            <a:ext cx="4407098" cy="432435"/>
          </a:xfrm>
          <a:prstGeom prst="roundRect">
            <a:avLst>
              <a:gd name="adj" fmla="val 480017"/>
            </a:avLst>
          </a:prstGeom>
          <a:solidFill>
            <a:srgbClr val="ECDFE3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6972" y="5856208"/>
            <a:ext cx="216218" cy="216218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5255657" y="6308527"/>
            <a:ext cx="259008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Вічна творчість</a:t>
            </a:r>
            <a:endParaRPr lang="en-US" sz="2000" dirty="0"/>
          </a:p>
        </p:txBody>
      </p:sp>
      <p:sp>
        <p:nvSpPr>
          <p:cNvPr id="30" name="Text 23"/>
          <p:cNvSpPr/>
          <p:nvPr/>
        </p:nvSpPr>
        <p:spPr>
          <a:xfrm>
            <a:off x="5255657" y="6708934"/>
            <a:ext cx="4118967" cy="217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Його твори читають завжди</a:t>
            </a:r>
            <a:endParaRPr lang="en-US" sz="1100" dirty="0"/>
          </a:p>
        </p:txBody>
      </p:sp>
      <p:sp>
        <p:nvSpPr>
          <p:cNvPr id="31" name="Shape 24"/>
          <p:cNvSpPr/>
          <p:nvPr/>
        </p:nvSpPr>
        <p:spPr>
          <a:xfrm>
            <a:off x="9646682" y="5748099"/>
            <a:ext cx="4407098" cy="432435"/>
          </a:xfrm>
          <a:prstGeom prst="roundRect">
            <a:avLst>
              <a:gd name="adj" fmla="val 480017"/>
            </a:avLst>
          </a:prstGeom>
          <a:solidFill>
            <a:srgbClr val="ECDFE3"/>
          </a:solidFill>
          <a:ln/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42063" y="5856208"/>
            <a:ext cx="216218" cy="216218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9790748" y="6308527"/>
            <a:ext cx="2590086" cy="323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Вічна Україна</a:t>
            </a:r>
            <a:endParaRPr lang="en-US" sz="2000" dirty="0"/>
          </a:p>
        </p:txBody>
      </p:sp>
      <p:sp>
        <p:nvSpPr>
          <p:cNvPr id="34" name="Text 26"/>
          <p:cNvSpPr/>
          <p:nvPr/>
        </p:nvSpPr>
        <p:spPr>
          <a:xfrm>
            <a:off x="9790748" y="6708934"/>
            <a:ext cx="4118967" cy="217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За яку він боровся</a:t>
            </a:r>
            <a:endParaRPr lang="en-US" sz="1100" dirty="0"/>
          </a:p>
        </p:txBody>
      </p:sp>
      <p:sp>
        <p:nvSpPr>
          <p:cNvPr id="35" name="Text 27"/>
          <p:cNvSpPr/>
          <p:nvPr/>
        </p:nvSpPr>
        <p:spPr>
          <a:xfrm>
            <a:off x="576501" y="7214711"/>
            <a:ext cx="13477399" cy="435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0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Тарас Шевченко помер 10 березня 1861 року в Петербурзі, але його дух живий. Він похований на Чернечій горі в Каневі, де його могила стала місцем паломництва для мільйонів людей. Щороку сюди приїжджають вшанувати пам'ять Кобзаря, співати його вірші та підтверджувати вірність ідеалам, за які він боровся.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129" y="1158835"/>
            <a:ext cx="9374981" cy="729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dirty="0">
                <a:solidFill>
                  <a:srgbClr val="787878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9 березня 1814: Народження генія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649129" y="2277189"/>
            <a:ext cx="7154466" cy="1297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 березня 1814 року в селі Моринці, що на Київщині, народився дитина, яка змінить долю цілого народу. Тарас Григорович Шевченко народився в родині кріпаків Петра Степановича та Катерини Іванівни Шевченків. Київська губернія, село Моринці – саме тут, серед полів та лісів, в сім'ї, що належала поміщику Енгельгардту, з'явився на світ майбутній пророк української нації.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8207216" y="2277189"/>
            <a:ext cx="5781556" cy="1297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Раннє сирітство стало першою випробувальною дорогою юного Тараса. Батьки померли, коли хлопчик був ще дитиною, і він опинився під опікою старшого брата. Тяжка доля кріпака, неволю, яку довелося пережити юному Шевченку, глибоко вкорінилася в його душі і стала основою всієї його творчості.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7303770" y="3903464"/>
            <a:ext cx="22860" cy="3167182"/>
          </a:xfrm>
          <a:prstGeom prst="roundRect">
            <a:avLst>
              <a:gd name="adj" fmla="val 1064976"/>
            </a:avLst>
          </a:prstGeom>
          <a:solidFill>
            <a:srgbClr val="D2C5C9"/>
          </a:solidFill>
          <a:ln/>
        </p:spPr>
      </p:sp>
      <p:sp>
        <p:nvSpPr>
          <p:cNvPr id="6" name="Shape 4"/>
          <p:cNvSpPr/>
          <p:nvPr/>
        </p:nvSpPr>
        <p:spPr>
          <a:xfrm>
            <a:off x="6668631" y="4074557"/>
            <a:ext cx="486847" cy="22860"/>
          </a:xfrm>
          <a:prstGeom prst="roundRect">
            <a:avLst>
              <a:gd name="adj" fmla="val 1064976"/>
            </a:avLst>
          </a:prstGeom>
          <a:solidFill>
            <a:srgbClr val="D2C5C9"/>
          </a:solidFill>
          <a:ln/>
        </p:spPr>
      </p:sp>
      <p:sp>
        <p:nvSpPr>
          <p:cNvPr id="7" name="Shape 5"/>
          <p:cNvSpPr/>
          <p:nvPr/>
        </p:nvSpPr>
        <p:spPr>
          <a:xfrm>
            <a:off x="7132618" y="3903464"/>
            <a:ext cx="365165" cy="365165"/>
          </a:xfrm>
          <a:prstGeom prst="roundRect">
            <a:avLst>
              <a:gd name="adj" fmla="val 66669"/>
            </a:avLst>
          </a:prstGeom>
          <a:solidFill>
            <a:srgbClr val="ECDFE3"/>
          </a:solidFill>
          <a:ln/>
        </p:spPr>
      </p:sp>
      <p:sp>
        <p:nvSpPr>
          <p:cNvPr id="8" name="Text 6"/>
          <p:cNvSpPr/>
          <p:nvPr/>
        </p:nvSpPr>
        <p:spPr>
          <a:xfrm>
            <a:off x="7140178" y="3867269"/>
            <a:ext cx="349925" cy="437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00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1</a:t>
            </a:r>
            <a:endParaRPr lang="en-US" sz="2750" dirty="0"/>
          </a:p>
        </p:txBody>
      </p:sp>
      <p:sp>
        <p:nvSpPr>
          <p:cNvPr id="9" name="Text 7"/>
          <p:cNvSpPr/>
          <p:nvPr/>
        </p:nvSpPr>
        <p:spPr>
          <a:xfrm>
            <a:off x="3587472" y="3959185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1814, 9 березня</a:t>
            </a:r>
            <a:endParaRPr lang="en-US" sz="2250" dirty="0"/>
          </a:p>
        </p:txBody>
      </p:sp>
      <p:sp>
        <p:nvSpPr>
          <p:cNvPr id="10" name="Text 8"/>
          <p:cNvSpPr/>
          <p:nvPr/>
        </p:nvSpPr>
        <p:spPr>
          <a:xfrm>
            <a:off x="649129" y="4420910"/>
            <a:ext cx="5854660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Народження в селі Моринці, Київська губернія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7474922" y="5048250"/>
            <a:ext cx="486847" cy="22860"/>
          </a:xfrm>
          <a:prstGeom prst="roundRect">
            <a:avLst>
              <a:gd name="adj" fmla="val 1064976"/>
            </a:avLst>
          </a:prstGeom>
          <a:solidFill>
            <a:srgbClr val="D2C5C9"/>
          </a:solidFill>
          <a:ln/>
        </p:spPr>
      </p:sp>
      <p:sp>
        <p:nvSpPr>
          <p:cNvPr id="12" name="Shape 10"/>
          <p:cNvSpPr/>
          <p:nvPr/>
        </p:nvSpPr>
        <p:spPr>
          <a:xfrm>
            <a:off x="7132618" y="4877157"/>
            <a:ext cx="365165" cy="365165"/>
          </a:xfrm>
          <a:prstGeom prst="roundRect">
            <a:avLst>
              <a:gd name="adj" fmla="val 66669"/>
            </a:avLst>
          </a:prstGeom>
          <a:solidFill>
            <a:srgbClr val="ECDFE3"/>
          </a:solidFill>
          <a:ln/>
        </p:spPr>
      </p:sp>
      <p:sp>
        <p:nvSpPr>
          <p:cNvPr id="13" name="Text 11"/>
          <p:cNvSpPr/>
          <p:nvPr/>
        </p:nvSpPr>
        <p:spPr>
          <a:xfrm>
            <a:off x="7140178" y="4840962"/>
            <a:ext cx="349925" cy="437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00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2</a:t>
            </a:r>
            <a:endParaRPr lang="en-US" sz="2750" dirty="0"/>
          </a:p>
        </p:txBody>
      </p:sp>
      <p:sp>
        <p:nvSpPr>
          <p:cNvPr id="14" name="Text 12"/>
          <p:cNvSpPr/>
          <p:nvPr/>
        </p:nvSpPr>
        <p:spPr>
          <a:xfrm>
            <a:off x="8126611" y="4932878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Ранні роки</a:t>
            </a:r>
            <a:endParaRPr lang="en-US" sz="2250" dirty="0"/>
          </a:p>
        </p:txBody>
      </p:sp>
      <p:sp>
        <p:nvSpPr>
          <p:cNvPr id="15" name="Text 13"/>
          <p:cNvSpPr/>
          <p:nvPr/>
        </p:nvSpPr>
        <p:spPr>
          <a:xfrm>
            <a:off x="8126611" y="5394603"/>
            <a:ext cx="5854660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Сирітство та виховання під опікою брата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6668631" y="5887522"/>
            <a:ext cx="486847" cy="22860"/>
          </a:xfrm>
          <a:prstGeom prst="roundRect">
            <a:avLst>
              <a:gd name="adj" fmla="val 1064976"/>
            </a:avLst>
          </a:prstGeom>
          <a:solidFill>
            <a:srgbClr val="D2C5C9"/>
          </a:solidFill>
          <a:ln/>
        </p:spPr>
      </p:sp>
      <p:sp>
        <p:nvSpPr>
          <p:cNvPr id="17" name="Shape 15"/>
          <p:cNvSpPr/>
          <p:nvPr/>
        </p:nvSpPr>
        <p:spPr>
          <a:xfrm>
            <a:off x="7132618" y="5716429"/>
            <a:ext cx="365165" cy="365165"/>
          </a:xfrm>
          <a:prstGeom prst="roundRect">
            <a:avLst>
              <a:gd name="adj" fmla="val 66669"/>
            </a:avLst>
          </a:prstGeom>
          <a:solidFill>
            <a:srgbClr val="ECDFE3"/>
          </a:solidFill>
          <a:ln/>
        </p:spPr>
      </p:sp>
      <p:sp>
        <p:nvSpPr>
          <p:cNvPr id="18" name="Text 16"/>
          <p:cNvSpPr/>
          <p:nvPr/>
        </p:nvSpPr>
        <p:spPr>
          <a:xfrm>
            <a:off x="7140178" y="5680234"/>
            <a:ext cx="349925" cy="437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00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3</a:t>
            </a:r>
            <a:endParaRPr lang="en-US" sz="2750" dirty="0"/>
          </a:p>
        </p:txBody>
      </p:sp>
      <p:sp>
        <p:nvSpPr>
          <p:cNvPr id="19" name="Text 17"/>
          <p:cNvSpPr/>
          <p:nvPr/>
        </p:nvSpPr>
        <p:spPr>
          <a:xfrm>
            <a:off x="3587472" y="5772150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Дитинство</a:t>
            </a:r>
            <a:endParaRPr lang="en-US" sz="2250" dirty="0"/>
          </a:p>
        </p:txBody>
      </p:sp>
      <p:sp>
        <p:nvSpPr>
          <p:cNvPr id="20" name="Text 18"/>
          <p:cNvSpPr/>
          <p:nvPr/>
        </p:nvSpPr>
        <p:spPr>
          <a:xfrm>
            <a:off x="649129" y="6233874"/>
            <a:ext cx="5854660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Життя в кріпацтві у поміщика Енгельгардта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129" y="1323142"/>
            <a:ext cx="12423696" cy="729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dirty="0">
                <a:solidFill>
                  <a:srgbClr val="787878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Від кріпака до художника: Шлях до свободи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649129" y="2376726"/>
            <a:ext cx="13332143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Історія визволення Тараса Шевченка – це історія дива, що сталося завдяки злиттю мистецької геніальності та людської доброти. Маленький Тарас вже в дитинстві показав незвичайну здатність до малювання. Він малював на стінах, на папері, на всьому, що потраплялося під руку. Ця здатність не залишилася непоміченою.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649129" y="3078361"/>
            <a:ext cx="162282" cy="202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Baskervville Light" pitchFamily="34" charset="0"/>
                <a:ea typeface="Baskervville Light" pitchFamily="34" charset="-122"/>
                <a:cs typeface="Baskervville Light" pitchFamily="34" charset="-120"/>
              </a:rPr>
              <a:t>01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649129" y="3331131"/>
            <a:ext cx="6584871" cy="22860"/>
          </a:xfrm>
          <a:prstGeom prst="rect">
            <a:avLst/>
          </a:prstGeom>
          <a:solidFill>
            <a:srgbClr val="C7A2AC"/>
          </a:solidFill>
          <a:ln/>
        </p:spPr>
      </p:sp>
      <p:sp>
        <p:nvSpPr>
          <p:cNvPr id="6" name="Text 4"/>
          <p:cNvSpPr/>
          <p:nvPr/>
        </p:nvSpPr>
        <p:spPr>
          <a:xfrm>
            <a:off x="649129" y="3457932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Виявлення таланту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649129" y="3919657"/>
            <a:ext cx="6584871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Поміщик Енгельгардт помітив незвичайну здатність хлопчика до малювання та вирішив використати його як художника для розпису маєтку.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7396282" y="3078361"/>
            <a:ext cx="162282" cy="202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Baskervville Light" pitchFamily="34" charset="0"/>
                <a:ea typeface="Baskervville Light" pitchFamily="34" charset="-122"/>
                <a:cs typeface="Baskervville Light" pitchFamily="34" charset="-120"/>
              </a:rPr>
              <a:t>02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7396282" y="3331131"/>
            <a:ext cx="6584990" cy="22860"/>
          </a:xfrm>
          <a:prstGeom prst="rect">
            <a:avLst/>
          </a:prstGeom>
          <a:solidFill>
            <a:srgbClr val="C7A2AC"/>
          </a:solidFill>
          <a:ln/>
        </p:spPr>
      </p:sp>
      <p:sp>
        <p:nvSpPr>
          <p:cNvPr id="10" name="Text 8"/>
          <p:cNvSpPr/>
          <p:nvPr/>
        </p:nvSpPr>
        <p:spPr>
          <a:xfrm>
            <a:off x="7396282" y="3457932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Перша підтримка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7396282" y="3919657"/>
            <a:ext cx="6584990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У Петербурзі, де Шевченко служив, його талант побачив відомий художник Карл Брюллов, який визнав у юнаку великий художній потенціал.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649129" y="4722733"/>
            <a:ext cx="162282" cy="202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Baskervville Light" pitchFamily="34" charset="0"/>
                <a:ea typeface="Baskervville Light" pitchFamily="34" charset="-122"/>
                <a:cs typeface="Baskervville Light" pitchFamily="34" charset="-120"/>
              </a:rPr>
              <a:t>03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649129" y="4975503"/>
            <a:ext cx="6584871" cy="22860"/>
          </a:xfrm>
          <a:prstGeom prst="rect">
            <a:avLst/>
          </a:prstGeom>
          <a:solidFill>
            <a:srgbClr val="C7A2AC"/>
          </a:solidFill>
          <a:ln/>
        </p:spPr>
      </p:sp>
      <p:sp>
        <p:nvSpPr>
          <p:cNvPr id="14" name="Text 12"/>
          <p:cNvSpPr/>
          <p:nvPr/>
        </p:nvSpPr>
        <p:spPr>
          <a:xfrm>
            <a:off x="649129" y="5102304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Кампанія з викупу</a:t>
            </a:r>
            <a:endParaRPr lang="en-US" sz="2250" dirty="0"/>
          </a:p>
        </p:txBody>
      </p:sp>
      <p:sp>
        <p:nvSpPr>
          <p:cNvPr id="15" name="Text 13"/>
          <p:cNvSpPr/>
          <p:nvPr/>
        </p:nvSpPr>
        <p:spPr>
          <a:xfrm>
            <a:off x="649129" y="5564029"/>
            <a:ext cx="6584871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Брюллов та поет Василь Жуковський організували збір коштів для викупу Шевченка з кріпацтва, провівши аукціон його портрету.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7396282" y="4722733"/>
            <a:ext cx="162282" cy="202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Baskervville Light" pitchFamily="34" charset="0"/>
                <a:ea typeface="Baskervville Light" pitchFamily="34" charset="-122"/>
                <a:cs typeface="Baskervville Light" pitchFamily="34" charset="-120"/>
              </a:rPr>
              <a:t>04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7396282" y="4975503"/>
            <a:ext cx="6584990" cy="22860"/>
          </a:xfrm>
          <a:prstGeom prst="rect">
            <a:avLst/>
          </a:prstGeom>
          <a:solidFill>
            <a:srgbClr val="C7A2AC"/>
          </a:solidFill>
          <a:ln/>
        </p:spPr>
      </p:sp>
      <p:sp>
        <p:nvSpPr>
          <p:cNvPr id="18" name="Text 16"/>
          <p:cNvSpPr/>
          <p:nvPr/>
        </p:nvSpPr>
        <p:spPr>
          <a:xfrm>
            <a:off x="7396282" y="5102304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Вільний!</a:t>
            </a:r>
            <a:endParaRPr lang="en-US" sz="2250" dirty="0"/>
          </a:p>
        </p:txBody>
      </p:sp>
      <p:sp>
        <p:nvSpPr>
          <p:cNvPr id="19" name="Text 17"/>
          <p:cNvSpPr/>
          <p:nvPr/>
        </p:nvSpPr>
        <p:spPr>
          <a:xfrm>
            <a:off x="7396282" y="5564029"/>
            <a:ext cx="6584990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У 1838 році, за суму в 2500 рублів, Тарас Шевченко отримав волю і став вільною людиною.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649129" y="6387346"/>
            <a:ext cx="13332143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Викуплений з кріпацтва у 1838 році завдяки зусиллям друзів – Брюллова та Жуковського, Шевченко вступив до Петербурзької академії мистецтв, де вивчав живопис та гравюру. Цей період став переломним у житті майбутнього академіка – він не лише здобув художню освіту, але й почав активно писати вірші.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35529" y="1960483"/>
            <a:ext cx="7845743" cy="1458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dirty="0">
                <a:solidFill>
                  <a:srgbClr val="FF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Автопортрет Тараса Шевченка</a:t>
            </a:r>
            <a:endParaRPr lang="en-US" sz="4550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135529" y="3483412"/>
            <a:ext cx="3499604" cy="437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50" dirty="0">
                <a:solidFill>
                  <a:srgbClr val="787878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1840 рік</a:t>
            </a:r>
            <a:endParaRPr lang="en-US" sz="2750" dirty="0"/>
          </a:p>
        </p:txBody>
      </p:sp>
      <p:sp>
        <p:nvSpPr>
          <p:cNvPr id="5" name="Text 2"/>
          <p:cNvSpPr/>
          <p:nvPr/>
        </p:nvSpPr>
        <p:spPr>
          <a:xfrm>
            <a:off x="6135529" y="4164092"/>
            <a:ext cx="7845743" cy="1038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На одному з найвідоміших автопортретів Шевченка 1840 року, зображеному на цій картці, ми бачимо молодого поета-художника, що прагне до вільної творчості. Саме в цей період, незабаром після викупу з кріпацтва, Шевченко створює свій перший автопортрет, який зараз є частиною його вічної спадщини.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6378893" y="5567363"/>
            <a:ext cx="7602379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i="1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"Кобзар" – назва, під якою увійшла в історію перша збірка його поезій, видана в 1840 році. Саме так Шевченко назвав себе – кобзарем, співцем України.</a:t>
            </a:r>
            <a:endParaRPr lang="en-US" sz="1250" dirty="0"/>
          </a:p>
        </p:txBody>
      </p:sp>
      <p:sp>
        <p:nvSpPr>
          <p:cNvPr id="7" name="Shape 4"/>
          <p:cNvSpPr/>
          <p:nvPr/>
        </p:nvSpPr>
        <p:spPr>
          <a:xfrm>
            <a:off x="6135529" y="5384840"/>
            <a:ext cx="22860" cy="884158"/>
          </a:xfrm>
          <a:prstGeom prst="rect">
            <a:avLst/>
          </a:prstGeom>
          <a:solidFill>
            <a:srgbClr val="C7A2AC"/>
          </a:solidFill>
          <a:ln/>
        </p:spPr>
      </p:sp>
      <p:pic>
        <p:nvPicPr>
          <p:cNvPr id="2050" name="Picture 2" descr="Автопортрети Тараса Шевченка — Вікіпедія">
            <a:extLst>
              <a:ext uri="{FF2B5EF4-FFF2-40B4-BE49-F238E27FC236}">
                <a16:creationId xmlns:a16="http://schemas.microsoft.com/office/drawing/2014/main" id="{A71890BD-3CD9-4746-8091-47ECD984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3" y="1008936"/>
            <a:ext cx="4976587" cy="63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129" y="1297067"/>
            <a:ext cx="10977562" cy="729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dirty="0">
                <a:solidFill>
                  <a:srgbClr val="787878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"Кобзар" (1840): Літературна революція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649129" y="2350651"/>
            <a:ext cx="13332143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1840 рік став роком, що змінив долю української літератури. У цьому році в Петербурзі вийшла перша збірка поезій Тараса Шевченка під назвою "Кобзар". Ця назва стала символом не лише самої збірки, але й усієї творчості поета.</a:t>
            </a:r>
            <a:endParaRPr lang="en-US" sz="1250" dirty="0"/>
          </a:p>
        </p:txBody>
      </p:sp>
      <p:sp>
        <p:nvSpPr>
          <p:cNvPr id="4" name="Shape 2"/>
          <p:cNvSpPr/>
          <p:nvPr/>
        </p:nvSpPr>
        <p:spPr>
          <a:xfrm>
            <a:off x="649129" y="3052286"/>
            <a:ext cx="4335780" cy="1824514"/>
          </a:xfrm>
          <a:prstGeom prst="roundRect">
            <a:avLst>
              <a:gd name="adj" fmla="val 13343"/>
            </a:avLst>
          </a:prstGeom>
          <a:solidFill>
            <a:srgbClr val="ECDFE3"/>
          </a:solidFill>
          <a:ln/>
        </p:spPr>
      </p:sp>
      <p:sp>
        <p:nvSpPr>
          <p:cNvPr id="5" name="Text 3"/>
          <p:cNvSpPr/>
          <p:nvPr/>
        </p:nvSpPr>
        <p:spPr>
          <a:xfrm>
            <a:off x="811411" y="3214568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Мова народу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811411" y="3676293"/>
            <a:ext cx="4011216" cy="1038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"Кобзар" став першою літературною збіркою, написаною живою українською народною мовою, а не архаїчною церковною мовою або російською.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147191" y="3052286"/>
            <a:ext cx="4335899" cy="1824514"/>
          </a:xfrm>
          <a:prstGeom prst="roundRect">
            <a:avLst>
              <a:gd name="adj" fmla="val 13343"/>
            </a:avLst>
          </a:prstGeom>
          <a:solidFill>
            <a:srgbClr val="ECDFE3"/>
          </a:solidFill>
          <a:ln/>
        </p:spPr>
      </p:sp>
      <p:sp>
        <p:nvSpPr>
          <p:cNvPr id="8" name="Text 6"/>
          <p:cNvSpPr/>
          <p:nvPr/>
        </p:nvSpPr>
        <p:spPr>
          <a:xfrm>
            <a:off x="5309473" y="3214568"/>
            <a:ext cx="3377565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Національна свідомість</a:t>
            </a:r>
            <a:endParaRPr lang="en-US" sz="2250" dirty="0"/>
          </a:p>
        </p:txBody>
      </p:sp>
      <p:sp>
        <p:nvSpPr>
          <p:cNvPr id="9" name="Text 7"/>
          <p:cNvSpPr/>
          <p:nvPr/>
        </p:nvSpPr>
        <p:spPr>
          <a:xfrm>
            <a:off x="5309473" y="3676293"/>
            <a:ext cx="4011335" cy="778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Поезії Шевченка пробуджували національну свідомість українського народу, показуючи красу рідної мови та велич історії України.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9645372" y="3052286"/>
            <a:ext cx="4335899" cy="1824514"/>
          </a:xfrm>
          <a:prstGeom prst="roundRect">
            <a:avLst>
              <a:gd name="adj" fmla="val 13343"/>
            </a:avLst>
          </a:prstGeom>
          <a:solidFill>
            <a:srgbClr val="ECDFE3"/>
          </a:solidFill>
          <a:ln/>
        </p:spPr>
      </p:sp>
      <p:sp>
        <p:nvSpPr>
          <p:cNvPr id="11" name="Text 9"/>
          <p:cNvSpPr/>
          <p:nvPr/>
        </p:nvSpPr>
        <p:spPr>
          <a:xfrm>
            <a:off x="9807654" y="3214568"/>
            <a:ext cx="3269218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Боротьба з кріпацтвом</a:t>
            </a:r>
            <a:endParaRPr lang="en-US" sz="2250" dirty="0"/>
          </a:p>
        </p:txBody>
      </p:sp>
      <p:sp>
        <p:nvSpPr>
          <p:cNvPr id="12" name="Text 10"/>
          <p:cNvSpPr/>
          <p:nvPr/>
        </p:nvSpPr>
        <p:spPr>
          <a:xfrm>
            <a:off x="9807654" y="3676293"/>
            <a:ext cx="4011335" cy="778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Вірші яскраво засуджували кріпацтво, жорстокість поміщиків та соціальну несправедливість, викликаючи відгук у серцях тисяч людей.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649129" y="5221605"/>
            <a:ext cx="2952988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787878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Літературна цінність</a:t>
            </a:r>
            <a:endParaRPr lang="en-US" sz="2250" dirty="0"/>
          </a:p>
        </p:txBody>
      </p:sp>
      <p:sp>
        <p:nvSpPr>
          <p:cNvPr id="14" name="Text 12"/>
          <p:cNvSpPr/>
          <p:nvPr/>
        </p:nvSpPr>
        <p:spPr>
          <a:xfrm>
            <a:off x="649129" y="5748338"/>
            <a:ext cx="6468070" cy="1038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"Кобзар" зробив революцію в українській літературі. До Шевченка українська література була в основному фольклорною або селянською. Шевченко підняв народну мову до рівня художньої літератури, показавши її багатство та виразність.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7520821" y="5221605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787878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Вплив на мову</a:t>
            </a:r>
            <a:endParaRPr lang="en-US" sz="2250" dirty="0"/>
          </a:p>
        </p:txBody>
      </p:sp>
      <p:sp>
        <p:nvSpPr>
          <p:cNvPr id="16" name="Text 14"/>
          <p:cNvSpPr/>
          <p:nvPr/>
        </p:nvSpPr>
        <p:spPr>
          <a:xfrm>
            <a:off x="7520821" y="5748338"/>
            <a:ext cx="6468070" cy="778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Збірка стала основою сучасної української літературної мови. Мова Шевченка, його стиль, його образи стали канонічними для наступних поколінь письменників.</a:t>
            </a: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129" y="830223"/>
            <a:ext cx="11195685" cy="729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dirty="0">
                <a:solidFill>
                  <a:srgbClr val="787878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Заслання та боротьба: Дух незламності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649129" y="1883807"/>
            <a:ext cx="13332143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Історія заслання Тараса Шевченка – це історія переслідування таланту заради істини. В 1847 році, через чотири роки після виходу "Кобзаря", Шевченко був арештований за участь у Кирило-Мефодіївському братстві – таємному громадсько-політичному товаристві, яке мріяло про вільну Україну.</a:t>
            </a:r>
            <a:endParaRPr lang="en-US" sz="12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29" y="2585442"/>
            <a:ext cx="4444008" cy="64912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11411" y="3396853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1847: Арест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811411" y="3858578"/>
            <a:ext cx="4119443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Арешт за участь у Кирило-Мефодіївському братстві та звинувачення в антиурядовій діяльності.</a:t>
            </a:r>
            <a:endParaRPr lang="en-US" sz="12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137" y="2585442"/>
            <a:ext cx="4444008" cy="64912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55419" y="3396853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Заслання</a:t>
            </a: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5255419" y="3858578"/>
            <a:ext cx="4119443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Наказ Миколи I про заслання без права писати та малювати в Оренбурзький край.</a:t>
            </a:r>
            <a:endParaRPr lang="en-US" sz="12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144" y="2585442"/>
            <a:ext cx="4444008" cy="64912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99427" y="3396853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Незламність</a:t>
            </a:r>
            <a:endParaRPr lang="en-US" sz="2250" dirty="0"/>
          </a:p>
        </p:txBody>
      </p:sp>
      <p:sp>
        <p:nvSpPr>
          <p:cNvPr id="12" name="Text 7"/>
          <p:cNvSpPr/>
          <p:nvPr/>
        </p:nvSpPr>
        <p:spPr>
          <a:xfrm>
            <a:off x="9699427" y="3858578"/>
            <a:ext cx="4119443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Десять років заслання, де він продовжував писати та малювати, незважаючи на заборону.</a:t>
            </a:r>
            <a:endParaRPr lang="en-US" sz="1250" dirty="0"/>
          </a:p>
        </p:txBody>
      </p:sp>
      <p:sp>
        <p:nvSpPr>
          <p:cNvPr id="13" name="Text 8"/>
          <p:cNvSpPr/>
          <p:nvPr/>
        </p:nvSpPr>
        <p:spPr>
          <a:xfrm>
            <a:off x="649129" y="4722495"/>
            <a:ext cx="13332143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Імператор Микола I особисто підписав наказ про заслання Шевченка з забороною писати вірші та малювати картини. "Щоб ніяких здібностей не було!" – написав цар на документі. Однак наказ царя не зміг зупинити творчу силу поета.</a:t>
            </a:r>
            <a:endParaRPr lang="en-US" sz="1250" dirty="0"/>
          </a:p>
        </p:txBody>
      </p:sp>
      <p:sp>
        <p:nvSpPr>
          <p:cNvPr id="14" name="Shape 9"/>
          <p:cNvSpPr/>
          <p:nvPr/>
        </p:nvSpPr>
        <p:spPr>
          <a:xfrm>
            <a:off x="649129" y="5424130"/>
            <a:ext cx="4335780" cy="1975128"/>
          </a:xfrm>
          <a:prstGeom prst="roundRect">
            <a:avLst>
              <a:gd name="adj" fmla="val 5555"/>
            </a:avLst>
          </a:prstGeom>
          <a:solidFill>
            <a:srgbClr val="FFFFFF"/>
          </a:solidFill>
          <a:ln w="22860">
            <a:solidFill>
              <a:srgbClr val="D2C5C9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626269" y="5424130"/>
            <a:ext cx="91440" cy="1975128"/>
          </a:xfrm>
          <a:prstGeom prst="roundRect">
            <a:avLst>
              <a:gd name="adj" fmla="val 266244"/>
            </a:avLst>
          </a:prstGeom>
          <a:solidFill>
            <a:srgbClr val="C7A2AC"/>
          </a:solidFill>
          <a:ln/>
        </p:spPr>
      </p:sp>
      <p:sp>
        <p:nvSpPr>
          <p:cNvPr id="16" name="Text 11"/>
          <p:cNvSpPr/>
          <p:nvPr/>
        </p:nvSpPr>
        <p:spPr>
          <a:xfrm>
            <a:off x="902851" y="5609273"/>
            <a:ext cx="3896916" cy="728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Оренбурзький край (1847-1850)</a:t>
            </a:r>
            <a:endParaRPr lang="en-US" sz="2250" dirty="0"/>
          </a:p>
        </p:txBody>
      </p:sp>
      <p:sp>
        <p:nvSpPr>
          <p:cNvPr id="17" name="Text 12"/>
          <p:cNvSpPr/>
          <p:nvPr/>
        </p:nvSpPr>
        <p:spPr>
          <a:xfrm>
            <a:off x="902851" y="6435447"/>
            <a:ext cx="3896916" cy="778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Перший етап заслання – військова служба в Оренбурзькому краї, де Шевченко служив рядовим солдатом.</a:t>
            </a:r>
            <a:endParaRPr lang="en-US" sz="1250" dirty="0"/>
          </a:p>
        </p:txBody>
      </p:sp>
      <p:sp>
        <p:nvSpPr>
          <p:cNvPr id="18" name="Shape 13"/>
          <p:cNvSpPr/>
          <p:nvPr/>
        </p:nvSpPr>
        <p:spPr>
          <a:xfrm>
            <a:off x="5147191" y="5424130"/>
            <a:ext cx="4335899" cy="1975128"/>
          </a:xfrm>
          <a:prstGeom prst="roundRect">
            <a:avLst>
              <a:gd name="adj" fmla="val 5555"/>
            </a:avLst>
          </a:prstGeom>
          <a:solidFill>
            <a:srgbClr val="FFFFFF"/>
          </a:solidFill>
          <a:ln w="22860">
            <a:solidFill>
              <a:srgbClr val="D2C5C9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5124331" y="5424130"/>
            <a:ext cx="91440" cy="1975128"/>
          </a:xfrm>
          <a:prstGeom prst="roundRect">
            <a:avLst>
              <a:gd name="adj" fmla="val 266244"/>
            </a:avLst>
          </a:prstGeom>
          <a:solidFill>
            <a:srgbClr val="C7A2AC"/>
          </a:solidFill>
          <a:ln/>
        </p:spPr>
      </p:sp>
      <p:sp>
        <p:nvSpPr>
          <p:cNvPr id="20" name="Text 15"/>
          <p:cNvSpPr/>
          <p:nvPr/>
        </p:nvSpPr>
        <p:spPr>
          <a:xfrm>
            <a:off x="5400913" y="5609273"/>
            <a:ext cx="3897035" cy="728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Новопетровська фортеця (1850-1857)</a:t>
            </a:r>
            <a:endParaRPr lang="en-US" sz="2250" dirty="0"/>
          </a:p>
        </p:txBody>
      </p:sp>
      <p:sp>
        <p:nvSpPr>
          <p:cNvPr id="21" name="Text 16"/>
          <p:cNvSpPr/>
          <p:nvPr/>
        </p:nvSpPr>
        <p:spPr>
          <a:xfrm>
            <a:off x="5400913" y="6435447"/>
            <a:ext cx="3897035" cy="778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Переведення в фортецю на Амудар'ї, де продовжував малювати та писати, ховаючи свої твори.</a:t>
            </a:r>
            <a:endParaRPr lang="en-US" sz="1250" dirty="0"/>
          </a:p>
        </p:txBody>
      </p:sp>
      <p:sp>
        <p:nvSpPr>
          <p:cNvPr id="22" name="Shape 17"/>
          <p:cNvSpPr/>
          <p:nvPr/>
        </p:nvSpPr>
        <p:spPr>
          <a:xfrm>
            <a:off x="9645372" y="5424130"/>
            <a:ext cx="4335899" cy="1975128"/>
          </a:xfrm>
          <a:prstGeom prst="roundRect">
            <a:avLst>
              <a:gd name="adj" fmla="val 5555"/>
            </a:avLst>
          </a:prstGeom>
          <a:solidFill>
            <a:srgbClr val="FFFFFF"/>
          </a:solidFill>
          <a:ln w="22860">
            <a:solidFill>
              <a:srgbClr val="D2C5C9"/>
            </a:solidFill>
            <a:prstDash val="solid"/>
          </a:ln>
        </p:spPr>
      </p:sp>
      <p:sp>
        <p:nvSpPr>
          <p:cNvPr id="23" name="Shape 18"/>
          <p:cNvSpPr/>
          <p:nvPr/>
        </p:nvSpPr>
        <p:spPr>
          <a:xfrm>
            <a:off x="9622512" y="5424130"/>
            <a:ext cx="91440" cy="1975128"/>
          </a:xfrm>
          <a:prstGeom prst="roundRect">
            <a:avLst>
              <a:gd name="adj" fmla="val 266244"/>
            </a:avLst>
          </a:prstGeom>
          <a:solidFill>
            <a:srgbClr val="C7A2AC"/>
          </a:solidFill>
          <a:ln/>
        </p:spPr>
      </p:sp>
      <p:sp>
        <p:nvSpPr>
          <p:cNvPr id="24" name="Text 19"/>
          <p:cNvSpPr/>
          <p:nvPr/>
        </p:nvSpPr>
        <p:spPr>
          <a:xfrm>
            <a:off x="9899094" y="5609273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Звільнення (1857)</a:t>
            </a:r>
            <a:endParaRPr lang="en-US" sz="2250" dirty="0"/>
          </a:p>
        </p:txBody>
      </p:sp>
      <p:sp>
        <p:nvSpPr>
          <p:cNvPr id="25" name="Text 20"/>
          <p:cNvSpPr/>
          <p:nvPr/>
        </p:nvSpPr>
        <p:spPr>
          <a:xfrm>
            <a:off x="9899094" y="6070997"/>
            <a:ext cx="3897035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Звільнення після смерті Миколи I, але заборона на повернення до України.</a:t>
            </a:r>
            <a:endParaRPr lang="en-US" sz="1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129" y="1191577"/>
            <a:ext cx="9728002" cy="729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dirty="0">
                <a:solidFill>
                  <a:srgbClr val="787878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Академік та національний символ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649129" y="2245162"/>
            <a:ext cx="13332143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Повернення Шевченка до Петербурзької академії мистецтв у 1857 році після десяти років заслання стало важливою подією. Академія, яка раніше дала йому освіту, тепер визнала його заслуги.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649129" y="3027878"/>
            <a:ext cx="4308872" cy="535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1860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1345406" y="3766185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Звання академіка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649129" y="4227909"/>
            <a:ext cx="4308872" cy="778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Імператорська академія мистецтв присвоїла Шевченку звання академіка гравюри за серію гравюр на історичні теми.</a:t>
            </a:r>
            <a:endParaRPr lang="en-US" sz="1250" dirty="0"/>
          </a:p>
        </p:txBody>
      </p:sp>
      <p:sp>
        <p:nvSpPr>
          <p:cNvPr id="7" name="Text 5"/>
          <p:cNvSpPr/>
          <p:nvPr/>
        </p:nvSpPr>
        <p:spPr>
          <a:xfrm>
            <a:off x="5160764" y="3027878"/>
            <a:ext cx="4308872" cy="535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22</a:t>
            </a:r>
            <a:endParaRPr lang="en-US" sz="4200" dirty="0"/>
          </a:p>
        </p:txBody>
      </p:sp>
      <p:sp>
        <p:nvSpPr>
          <p:cNvPr id="8" name="Text 6"/>
          <p:cNvSpPr/>
          <p:nvPr/>
        </p:nvSpPr>
        <p:spPr>
          <a:xfrm>
            <a:off x="5857042" y="3766185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Картини</a:t>
            </a:r>
            <a:endParaRPr lang="en-US" sz="2250" dirty="0"/>
          </a:p>
        </p:txBody>
      </p:sp>
      <p:sp>
        <p:nvSpPr>
          <p:cNvPr id="9" name="Text 7"/>
          <p:cNvSpPr/>
          <p:nvPr/>
        </p:nvSpPr>
        <p:spPr>
          <a:xfrm>
            <a:off x="5160764" y="4227909"/>
            <a:ext cx="4308872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Створені під час заслання, які стали основою для звання академіка.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9672399" y="3027878"/>
            <a:ext cx="4308872" cy="535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100+</a:t>
            </a:r>
            <a:endParaRPr lang="en-US" sz="4200" dirty="0"/>
          </a:p>
        </p:txBody>
      </p:sp>
      <p:sp>
        <p:nvSpPr>
          <p:cNvPr id="11" name="Text 9"/>
          <p:cNvSpPr/>
          <p:nvPr/>
        </p:nvSpPr>
        <p:spPr>
          <a:xfrm>
            <a:off x="10368677" y="3766185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Гравюри</a:t>
            </a:r>
            <a:endParaRPr lang="en-US" sz="2250" dirty="0"/>
          </a:p>
        </p:txBody>
      </p:sp>
      <p:sp>
        <p:nvSpPr>
          <p:cNvPr id="12" name="Text 10"/>
          <p:cNvSpPr/>
          <p:nvPr/>
        </p:nvSpPr>
        <p:spPr>
          <a:xfrm>
            <a:off x="9672399" y="4227909"/>
            <a:ext cx="4308872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Створені за життя, що ілюстрували його вірші та історичні теми.</a:t>
            </a:r>
            <a:endParaRPr lang="en-US" sz="125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129" y="5189101"/>
            <a:ext cx="405646" cy="405646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649129" y="5797510"/>
            <a:ext cx="2916317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Художня творчість</a:t>
            </a:r>
            <a:endParaRPr lang="en-US" sz="2250" dirty="0"/>
          </a:p>
        </p:txBody>
      </p:sp>
      <p:sp>
        <p:nvSpPr>
          <p:cNvPr id="15" name="Text 12"/>
          <p:cNvSpPr/>
          <p:nvPr/>
        </p:nvSpPr>
        <p:spPr>
          <a:xfrm>
            <a:off x="649129" y="6259235"/>
            <a:ext cx="4308872" cy="778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Шевченко не лише писав вірші, але й залишив значний художній доробок – портрети, пейзажі, історичні композиції.</a:t>
            </a:r>
            <a:endParaRPr lang="en-US" sz="125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0764" y="5189101"/>
            <a:ext cx="405646" cy="405646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5160764" y="5797510"/>
            <a:ext cx="3713559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Національна ідентичність</a:t>
            </a:r>
            <a:endParaRPr lang="en-US" sz="2250" dirty="0"/>
          </a:p>
        </p:txBody>
      </p:sp>
      <p:sp>
        <p:nvSpPr>
          <p:cNvPr id="18" name="Text 14"/>
          <p:cNvSpPr/>
          <p:nvPr/>
        </p:nvSpPr>
        <p:spPr>
          <a:xfrm>
            <a:off x="5160764" y="6259235"/>
            <a:ext cx="4308872" cy="778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Його вплив на формування української ідентичності в XIX-XXI століттях є неоціненним. Він став символом боротьби за свободу.</a:t>
            </a:r>
            <a:endParaRPr lang="en-US" sz="125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2399" y="5189101"/>
            <a:ext cx="405646" cy="40564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672399" y="5797510"/>
            <a:ext cx="3248978" cy="364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Літературна спадщина</a:t>
            </a:r>
            <a:endParaRPr lang="en-US" sz="2250" dirty="0"/>
          </a:p>
        </p:txBody>
      </p:sp>
      <p:sp>
        <p:nvSpPr>
          <p:cNvPr id="21" name="Text 16"/>
          <p:cNvSpPr/>
          <p:nvPr/>
        </p:nvSpPr>
        <p:spPr>
          <a:xfrm>
            <a:off x="9672399" y="6259235"/>
            <a:ext cx="4308872" cy="519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Більше 200 віршів, поеми, прозові твори, листи, що стали основою української літератури.</a:t>
            </a:r>
            <a:endParaRPr lang="en-US" sz="1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78338" y="4849371"/>
            <a:ext cx="7845743" cy="2793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450"/>
              </a:lnSpc>
              <a:buNone/>
            </a:pPr>
            <a:r>
              <a:rPr lang="en-US" sz="4800" dirty="0">
                <a:solidFill>
                  <a:srgbClr val="FF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Національний герой України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006319" y="6625352"/>
            <a:ext cx="7845743" cy="922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Пам'ятник Тарасу Шевченку – це не просто скульптура, це символ національної пам'яті, вольової боротьби та культурної самосвідомості українського народу.</a:t>
            </a:r>
            <a:endParaRPr lang="en-US" dirty="0"/>
          </a:p>
        </p:txBody>
      </p:sp>
      <p:pic>
        <p:nvPicPr>
          <p:cNvPr id="3074" name="Picture 2" descr="Пам'ятник Тарасові Шевченку в Полтаві: історія монументу, яка мотивує народ  до боротьби - ipoltavets.com">
            <a:extLst>
              <a:ext uri="{FF2B5EF4-FFF2-40B4-BE49-F238E27FC236}">
                <a16:creationId xmlns:a16="http://schemas.microsoft.com/office/drawing/2014/main" id="{7A1EBC1D-3FE0-4ACE-820E-FBEBC886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5" y="277964"/>
            <a:ext cx="9798326" cy="5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5430" y="450890"/>
            <a:ext cx="6758107" cy="657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FF0000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Спадщина, що живе вічно</a:t>
            </a:r>
            <a:endParaRPr lang="en-US" sz="4100" dirty="0">
              <a:solidFill>
                <a:srgbClr val="FF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85430" y="1372314"/>
            <a:ext cx="13459539" cy="22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Твори Тараса Шевченка перекладені більш як 150 мовами світу. Його вірші читають на кожному континенті, вони відомі в Японії та Австралії, в Польщі та Аргентині, в Німеччині та Китаї.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2329696" y="2383988"/>
            <a:ext cx="2630091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Вулиці та міста</a:t>
            </a:r>
            <a:endParaRPr lang="en-US" sz="2050" dirty="0"/>
          </a:p>
        </p:txBody>
      </p:sp>
      <p:sp>
        <p:nvSpPr>
          <p:cNvPr id="5" name="Text 3"/>
          <p:cNvSpPr/>
          <p:nvPr/>
        </p:nvSpPr>
        <p:spPr>
          <a:xfrm>
            <a:off x="585430" y="2791897"/>
            <a:ext cx="4374356" cy="445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750"/>
              </a:lnSpc>
              <a:buNone/>
            </a:pPr>
            <a:r>
              <a:rPr lang="en-US" sz="11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Тисячі вулиць, площ, міст і сіл названі на честь Шевченка в Україні та за кордоном.</a:t>
            </a:r>
            <a:endParaRPr lang="en-US" sz="11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87" y="1743313"/>
            <a:ext cx="4710827" cy="4710827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0838" y="3282732"/>
            <a:ext cx="205740" cy="2057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670613" y="2065853"/>
            <a:ext cx="2630091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Освіта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9670613" y="2473762"/>
            <a:ext cx="4374356" cy="2225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Університети, школи, наукові заклади носять ім'я Кобзаря.</a:t>
            </a:r>
            <a:endParaRPr lang="en-US" sz="11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787" y="1743313"/>
            <a:ext cx="4710827" cy="4710827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7079" y="2842081"/>
            <a:ext cx="205740" cy="2057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63269" y="3560921"/>
            <a:ext cx="2630091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Космос</a:t>
            </a:r>
            <a:endParaRPr lang="en-US" sz="2050" dirty="0"/>
          </a:p>
        </p:txBody>
      </p:sp>
      <p:sp>
        <p:nvSpPr>
          <p:cNvPr id="13" name="Text 7"/>
          <p:cNvSpPr/>
          <p:nvPr/>
        </p:nvSpPr>
        <p:spPr>
          <a:xfrm>
            <a:off x="9963269" y="3968829"/>
            <a:ext cx="4081701" cy="445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Астероїд у Сонячній системі названий на честь Шевченка.</a:t>
            </a:r>
            <a:endParaRPr lang="en-US" sz="11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787" y="1743313"/>
            <a:ext cx="4710827" cy="4710827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25279" y="3995797"/>
            <a:ext cx="205740" cy="205740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670613" y="5278517"/>
            <a:ext cx="2630091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Нагороди</a:t>
            </a:r>
            <a:endParaRPr lang="en-US" sz="2050" dirty="0"/>
          </a:p>
        </p:txBody>
      </p:sp>
      <p:sp>
        <p:nvSpPr>
          <p:cNvPr id="17" name="Text 9"/>
          <p:cNvSpPr/>
          <p:nvPr/>
        </p:nvSpPr>
        <p:spPr>
          <a:xfrm>
            <a:off x="9670613" y="5686425"/>
            <a:ext cx="4374356" cy="445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Державна премія імені Шевченка – найвища нагорода України в галузі мистецтва та літератури.</a:t>
            </a:r>
            <a:endParaRPr lang="en-US" sz="11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9787" y="1743313"/>
            <a:ext cx="4710827" cy="4710827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87079" y="5149394"/>
            <a:ext cx="205740" cy="20574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2329696" y="4849178"/>
            <a:ext cx="2630091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Свято</a:t>
            </a:r>
            <a:endParaRPr lang="en-US" sz="2050" dirty="0"/>
          </a:p>
        </p:txBody>
      </p:sp>
      <p:sp>
        <p:nvSpPr>
          <p:cNvPr id="21" name="Text 11"/>
          <p:cNvSpPr/>
          <p:nvPr/>
        </p:nvSpPr>
        <p:spPr>
          <a:xfrm>
            <a:off x="585430" y="5257086"/>
            <a:ext cx="4374356" cy="445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750"/>
              </a:lnSpc>
              <a:buNone/>
            </a:pPr>
            <a:r>
              <a:rPr lang="en-US" sz="11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 березня відзначається як День народження Тараса Шевченка – національне свято.</a:t>
            </a:r>
            <a:endParaRPr lang="en-US" sz="115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9787" y="1743313"/>
            <a:ext cx="4710827" cy="4710827"/>
          </a:xfrm>
          <a:prstGeom prst="rect">
            <a:avLst/>
          </a:prstGeom>
        </p:spPr>
      </p:pic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30838" y="4708743"/>
            <a:ext cx="205740" cy="205740"/>
          </a:xfrm>
          <a:prstGeom prst="rect">
            <a:avLst/>
          </a:prstGeom>
        </p:spPr>
      </p:pic>
      <p:sp>
        <p:nvSpPr>
          <p:cNvPr id="24" name="Shape 12"/>
          <p:cNvSpPr/>
          <p:nvPr/>
        </p:nvSpPr>
        <p:spPr>
          <a:xfrm>
            <a:off x="585430" y="6602611"/>
            <a:ext cx="6663809" cy="1176099"/>
          </a:xfrm>
          <a:prstGeom prst="roundRect">
            <a:avLst>
              <a:gd name="adj" fmla="val 18668"/>
            </a:avLst>
          </a:prstGeom>
          <a:solidFill>
            <a:srgbClr val="FFFFFF"/>
          </a:solidFill>
          <a:ln w="15240">
            <a:solidFill>
              <a:srgbClr val="D2C5C9"/>
            </a:solidFill>
            <a:prstDash val="solid"/>
          </a:ln>
        </p:spPr>
      </p:sp>
      <p:sp>
        <p:nvSpPr>
          <p:cNvPr id="25" name="Text 13"/>
          <p:cNvSpPr/>
          <p:nvPr/>
        </p:nvSpPr>
        <p:spPr>
          <a:xfrm>
            <a:off x="746998" y="6764179"/>
            <a:ext cx="4653796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День народження Тараса Шевченка</a:t>
            </a:r>
            <a:endParaRPr lang="en-US" sz="2050" dirty="0"/>
          </a:p>
        </p:txBody>
      </p:sp>
      <p:sp>
        <p:nvSpPr>
          <p:cNvPr id="26" name="Text 14"/>
          <p:cNvSpPr/>
          <p:nvPr/>
        </p:nvSpPr>
        <p:spPr>
          <a:xfrm>
            <a:off x="746998" y="7172087"/>
            <a:ext cx="6340673" cy="445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 березня відзначається як національне свято в Україні. Цього дня проводяться літературні вечори, концерти, виставки, відкриття пам'ятників.</a:t>
            </a:r>
            <a:endParaRPr lang="en-US" sz="1150" dirty="0"/>
          </a:p>
        </p:txBody>
      </p:sp>
      <p:sp>
        <p:nvSpPr>
          <p:cNvPr id="27" name="Shape 15"/>
          <p:cNvSpPr/>
          <p:nvPr/>
        </p:nvSpPr>
        <p:spPr>
          <a:xfrm>
            <a:off x="7381161" y="6602611"/>
            <a:ext cx="6663809" cy="1176099"/>
          </a:xfrm>
          <a:prstGeom prst="roundRect">
            <a:avLst>
              <a:gd name="adj" fmla="val 18668"/>
            </a:avLst>
          </a:prstGeom>
          <a:solidFill>
            <a:srgbClr val="FFFFFF"/>
          </a:solidFill>
          <a:ln w="15240">
            <a:solidFill>
              <a:srgbClr val="D2C5C9"/>
            </a:solidFill>
            <a:prstDash val="solid"/>
          </a:ln>
        </p:spPr>
      </p:sp>
      <p:sp>
        <p:nvSpPr>
          <p:cNvPr id="28" name="Text 16"/>
          <p:cNvSpPr/>
          <p:nvPr/>
        </p:nvSpPr>
        <p:spPr>
          <a:xfrm>
            <a:off x="7542728" y="6764179"/>
            <a:ext cx="2897862" cy="328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6E6666"/>
                </a:solidFill>
                <a:latin typeface="Baskervville" pitchFamily="34" charset="0"/>
                <a:ea typeface="Baskervville" pitchFamily="34" charset="-122"/>
                <a:cs typeface="Baskervville" pitchFamily="34" charset="-120"/>
              </a:rPr>
              <a:t>Міжнародне визнання</a:t>
            </a:r>
            <a:endParaRPr lang="en-US" sz="2050" dirty="0"/>
          </a:p>
        </p:txBody>
      </p:sp>
      <p:sp>
        <p:nvSpPr>
          <p:cNvPr id="29" name="Text 17"/>
          <p:cNvSpPr/>
          <p:nvPr/>
        </p:nvSpPr>
        <p:spPr>
          <a:xfrm>
            <a:off x="7542728" y="7172087"/>
            <a:ext cx="6340673" cy="445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50" dirty="0">
                <a:solidFill>
                  <a:srgbClr val="6E666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ЮНЕСКО включила пам'ятку про 150-річчя з дня народження Шевченка до програми "Світова спадщина письменників".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1366</Words>
  <Application>Microsoft Office PowerPoint</Application>
  <PresentationFormat>Довільний</PresentationFormat>
  <Paragraphs>125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Calibri</vt:lpstr>
      <vt:lpstr>Poppins</vt:lpstr>
      <vt:lpstr>Baskervville Light</vt:lpstr>
      <vt:lpstr>Baskervville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Ростислав Павелко</dc:creator>
  <cp:lastModifiedBy>Ростислав Павелко</cp:lastModifiedBy>
  <cp:revision>2</cp:revision>
  <dcterms:created xsi:type="dcterms:W3CDTF">2026-03-12T10:40:57Z</dcterms:created>
  <dcterms:modified xsi:type="dcterms:W3CDTF">2026-03-12T10:48:48Z</dcterms:modified>
</cp:coreProperties>
</file>