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8BA9B3-3995-4B08-9A33-B114DA00E3A3}"/>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F038F4EB-98A8-480B-8464-91AB1B68D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70E6DCA3-011D-4728-9CFB-EC1795E92E40}"/>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5" name="Місце для нижнього колонтитула 4">
            <a:extLst>
              <a:ext uri="{FF2B5EF4-FFF2-40B4-BE49-F238E27FC236}">
                <a16:creationId xmlns:a16="http://schemas.microsoft.com/office/drawing/2014/main" id="{53D1DB0E-16F8-48E0-AB9C-1C6A38C7290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C66213E-037E-4E6C-8150-CF8483D7833D}"/>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175857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48E631-F830-40B3-9F08-D28B19E0386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39361E1-FD42-4B57-8246-D19E53B492A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CE53081-517E-4E42-9028-6998EF29731E}"/>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5" name="Місце для нижнього колонтитула 4">
            <a:extLst>
              <a:ext uri="{FF2B5EF4-FFF2-40B4-BE49-F238E27FC236}">
                <a16:creationId xmlns:a16="http://schemas.microsoft.com/office/drawing/2014/main" id="{53C33B49-E47F-4D03-8B08-B33172BC9DF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DC4DFA4-7EA9-442E-97C3-9EB2D01006DD}"/>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92276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B0F1B03-40FB-4C2F-B73C-51B5689FBDCD}"/>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EEE4F473-6884-4A23-815E-8B0CEE686513}"/>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5C9B411-F1E4-4651-B7FB-61AD532B3DFF}"/>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5" name="Місце для нижнього колонтитула 4">
            <a:extLst>
              <a:ext uri="{FF2B5EF4-FFF2-40B4-BE49-F238E27FC236}">
                <a16:creationId xmlns:a16="http://schemas.microsoft.com/office/drawing/2014/main" id="{19267B17-233E-4551-97F6-F90D893912B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6959EEF-850C-473F-A5FA-0BE05E4E3AD6}"/>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306789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B7C4D8-7E74-446F-920A-47D1E121D8D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4EA7C30-465D-4DBC-96B0-BA360E918A64}"/>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016E3C4-D9EA-4923-B6F1-09ECB1133C5B}"/>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5" name="Місце для нижнього колонтитула 4">
            <a:extLst>
              <a:ext uri="{FF2B5EF4-FFF2-40B4-BE49-F238E27FC236}">
                <a16:creationId xmlns:a16="http://schemas.microsoft.com/office/drawing/2014/main" id="{03665ACC-1C49-4D46-8C62-E2F66EFA215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82069BB-BC95-4EF5-9B9B-9720E795254E}"/>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43392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16CA3-40EC-4945-8BF2-59EB4655B6B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77F58E6-15C1-4AE3-95ED-C910E29DD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FEA1DB9C-689F-4A37-B541-D4BC7AB7F93A}"/>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5" name="Місце для нижнього колонтитула 4">
            <a:extLst>
              <a:ext uri="{FF2B5EF4-FFF2-40B4-BE49-F238E27FC236}">
                <a16:creationId xmlns:a16="http://schemas.microsoft.com/office/drawing/2014/main" id="{8D312B91-075B-4326-BBDC-5452B60D1FB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3721D68-8713-4054-81B8-D106104FEBC1}"/>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291439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F55118-18A0-4580-B5E6-3549C68DB5E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25E862B-6CAA-4D99-931C-03B2E8C49665}"/>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D2F4F73D-37F8-4877-8B92-5A8414E5C26F}"/>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9044EE50-84E9-4EA8-9748-4D1E50988918}"/>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6" name="Місце для нижнього колонтитула 5">
            <a:extLst>
              <a:ext uri="{FF2B5EF4-FFF2-40B4-BE49-F238E27FC236}">
                <a16:creationId xmlns:a16="http://schemas.microsoft.com/office/drawing/2014/main" id="{42679BCC-B6A1-468A-A4A9-FA263E48627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4F1936F-F16A-46BF-A9DB-A9080AED6E09}"/>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320548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8379F9-8861-4A01-908F-191319A7D1EC}"/>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8CA0B06-0FFB-403D-AE66-BB541C106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E838E2CE-1E71-4362-AE1E-4280DE246A22}"/>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794467F7-3B40-45E6-A828-9A036A4CD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F0D91266-8743-4EEE-9E44-FECAF52740D8}"/>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C28C611A-06CC-4B56-844E-D037B4D2DC25}"/>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8" name="Місце для нижнього колонтитула 7">
            <a:extLst>
              <a:ext uri="{FF2B5EF4-FFF2-40B4-BE49-F238E27FC236}">
                <a16:creationId xmlns:a16="http://schemas.microsoft.com/office/drawing/2014/main" id="{5A020142-5F8E-4C78-AA64-DF0C54C9A579}"/>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10AA121E-09D5-4BF2-8E2D-0CA832A7C91D}"/>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3699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00D4A-B0FB-4840-8B51-22356D5EC4E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273260C7-6BE3-45FD-B7D3-C927206AF322}"/>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4" name="Місце для нижнього колонтитула 3">
            <a:extLst>
              <a:ext uri="{FF2B5EF4-FFF2-40B4-BE49-F238E27FC236}">
                <a16:creationId xmlns:a16="http://schemas.microsoft.com/office/drawing/2014/main" id="{F176C153-56D4-4186-87FB-87EF67A735C9}"/>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80BA0024-0509-4A9C-970E-86E09F593FD3}"/>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347259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B6D3CE2D-6A7F-4252-A4AB-55C0BC2A24F5}"/>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3" name="Місце для нижнього колонтитула 2">
            <a:extLst>
              <a:ext uri="{FF2B5EF4-FFF2-40B4-BE49-F238E27FC236}">
                <a16:creationId xmlns:a16="http://schemas.microsoft.com/office/drawing/2014/main" id="{2CACF392-23C9-4CE3-B9AF-637DF54A81A5}"/>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A1EB02A3-A1C5-413A-9800-F3758BD65B05}"/>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394330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BBEB29-7D77-4C79-867E-A5F29716FE3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46F0310-BD60-4C50-9643-69F172AB1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F4AD4D30-83E0-45B7-A1D2-6D894AF25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E2332E0-2AB7-4E33-9CBD-31CD7FC75664}"/>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6" name="Місце для нижнього колонтитула 5">
            <a:extLst>
              <a:ext uri="{FF2B5EF4-FFF2-40B4-BE49-F238E27FC236}">
                <a16:creationId xmlns:a16="http://schemas.microsoft.com/office/drawing/2014/main" id="{FAD20E42-81F6-4381-A4C1-FD4C49B8F00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6800A9B-21DF-41F2-AD9A-C9B83A641B03}"/>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292385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BF728C-0DF7-4EDA-B02D-604970410DF2}"/>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451E3BFB-1191-4515-A13E-9BACFBEC1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60D4F6CF-842E-4EC4-B64A-F481A83A5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84F2C0D1-B8E1-4B99-8B18-C9764128CF69}"/>
              </a:ext>
            </a:extLst>
          </p:cNvPr>
          <p:cNvSpPr>
            <a:spLocks noGrp="1"/>
          </p:cNvSpPr>
          <p:nvPr>
            <p:ph type="dt" sz="half" idx="10"/>
          </p:nvPr>
        </p:nvSpPr>
        <p:spPr/>
        <p:txBody>
          <a:bodyPr/>
          <a:lstStyle/>
          <a:p>
            <a:fld id="{843B5881-A555-40D6-A4E3-49096DC049C9}" type="datetimeFigureOut">
              <a:rPr lang="uk-UA" smtClean="0"/>
              <a:t>22.08.2024</a:t>
            </a:fld>
            <a:endParaRPr lang="uk-UA"/>
          </a:p>
        </p:txBody>
      </p:sp>
      <p:sp>
        <p:nvSpPr>
          <p:cNvPr id="6" name="Місце для нижнього колонтитула 5">
            <a:extLst>
              <a:ext uri="{FF2B5EF4-FFF2-40B4-BE49-F238E27FC236}">
                <a16:creationId xmlns:a16="http://schemas.microsoft.com/office/drawing/2014/main" id="{08636381-A514-441F-926B-312E6E38314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703F85A5-EA94-488A-9D27-F0BDE51297F8}"/>
              </a:ext>
            </a:extLst>
          </p:cNvPr>
          <p:cNvSpPr>
            <a:spLocks noGrp="1"/>
          </p:cNvSpPr>
          <p:nvPr>
            <p:ph type="sldNum" sz="quarter" idx="12"/>
          </p:nvPr>
        </p:nvSpPr>
        <p:spPr/>
        <p:txBody>
          <a:bodyPr/>
          <a:lstStyle/>
          <a:p>
            <a:fld id="{7DCEEBFB-CA1C-45C2-AD7B-0CAB00AFF2AC}" type="slidenum">
              <a:rPr lang="uk-UA" smtClean="0"/>
              <a:t>‹№›</a:t>
            </a:fld>
            <a:endParaRPr lang="uk-UA"/>
          </a:p>
        </p:txBody>
      </p:sp>
    </p:spTree>
    <p:extLst>
      <p:ext uri="{BB962C8B-B14F-4D97-AF65-F5344CB8AC3E}">
        <p14:creationId xmlns:p14="http://schemas.microsoft.com/office/powerpoint/2010/main" val="203602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C9E4ADB-249D-4077-B42D-7499D2FE6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EA86BA6-6C89-4F56-B514-6FD437AD90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9BE705F-F9AE-4085-A274-2D65082814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B5881-A555-40D6-A4E3-49096DC049C9}" type="datetimeFigureOut">
              <a:rPr lang="uk-UA" smtClean="0"/>
              <a:t>22.08.2024</a:t>
            </a:fld>
            <a:endParaRPr lang="uk-UA"/>
          </a:p>
        </p:txBody>
      </p:sp>
      <p:sp>
        <p:nvSpPr>
          <p:cNvPr id="5" name="Місце для нижнього колонтитула 4">
            <a:extLst>
              <a:ext uri="{FF2B5EF4-FFF2-40B4-BE49-F238E27FC236}">
                <a16:creationId xmlns:a16="http://schemas.microsoft.com/office/drawing/2014/main" id="{8DD3374C-1253-4D15-90BC-AD3E59EE1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1337CEF6-FDAC-4733-A374-90446F15B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EEBFB-CA1C-45C2-AD7B-0CAB00AFF2AC}" type="slidenum">
              <a:rPr lang="uk-UA" smtClean="0"/>
              <a:t>‹№›</a:t>
            </a:fld>
            <a:endParaRPr lang="uk-UA"/>
          </a:p>
        </p:txBody>
      </p:sp>
    </p:spTree>
    <p:extLst>
      <p:ext uri="{BB962C8B-B14F-4D97-AF65-F5344CB8AC3E}">
        <p14:creationId xmlns:p14="http://schemas.microsoft.com/office/powerpoint/2010/main" val="3791233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book24.ua/ua/product/terra-ucrainica-istorichniy-atlas-ukraini-i-susidnikh-zeme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book24.ua/ua/product/tri-rozmovi-pro-ukrain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book24.ua/ua/product/ukrainer-kraina-zseredin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book24.ua/ua/product/konstitutsiya-ukrain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book24.ua/ua/product/istoriya-ukraini-vid-dida-svirid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book24.ua/ua/product/100-vazhlivikh-podiy-istorii-ukrain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book24.ua/ua/product/chervoniy-golod-viyna-stalina-proti-ukrain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book24.ua/ua/product/ukraina-vse-shcho-robit-nas-ukraintsyam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book24.ua/ua/product/z-ukrainoyu-v-sertsi-patriotichna-khrestomatiy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book24.ua/ua/series/proekt-ukraina/"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book24.ua/ua/product/travelbook-ukra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69906"/>
          </a:xfrm>
          <a:prstGeom prst="rect">
            <a:avLst/>
          </a:prstGeom>
        </p:spPr>
      </p:pic>
      <p:sp>
        <p:nvSpPr>
          <p:cNvPr id="8" name="Прямокутник 7">
            <a:extLst>
              <a:ext uri="{FF2B5EF4-FFF2-40B4-BE49-F238E27FC236}">
                <a16:creationId xmlns:a16="http://schemas.microsoft.com/office/drawing/2014/main" id="{D19AFF93-E7D6-4868-B80A-3F23C9F8D59A}"/>
              </a:ext>
            </a:extLst>
          </p:cNvPr>
          <p:cNvSpPr/>
          <p:nvPr/>
        </p:nvSpPr>
        <p:spPr>
          <a:xfrm>
            <a:off x="1058242" y="828408"/>
            <a:ext cx="10352708" cy="1754326"/>
          </a:xfrm>
          <a:prstGeom prst="rect">
            <a:avLst/>
          </a:prstGeom>
          <a:noFill/>
        </p:spPr>
        <p:txBody>
          <a:bodyPr wrap="square" lIns="91440" tIns="45720" rIns="91440" bIns="45720">
            <a:spAutoFit/>
          </a:bodyPr>
          <a:lstStyle/>
          <a:p>
            <a:pPr algn="ctr"/>
            <a:r>
              <a:rPr lang="uk-UA" sz="5400" b="1" dirty="0">
                <a:ln w="13462">
                  <a:solidFill>
                    <a:schemeClr val="bg1"/>
                  </a:solidFill>
                  <a:prstDash val="solid"/>
                </a:ln>
                <a:solidFill>
                  <a:srgbClr val="C00000"/>
                </a:solidFill>
              </a:rPr>
              <a:t>Тематична онлайн виставка</a:t>
            </a:r>
          </a:p>
          <a:p>
            <a:pPr algn="ctr"/>
            <a:r>
              <a:rPr lang="uk-UA" sz="5400" b="1" cap="none" spc="0" dirty="0">
                <a:ln w="13462">
                  <a:solidFill>
                    <a:schemeClr val="bg1"/>
                  </a:solidFill>
                  <a:prstDash val="solid"/>
                </a:ln>
                <a:solidFill>
                  <a:srgbClr val="C00000"/>
                </a:solidFill>
              </a:rPr>
              <a:t>«Україна вчора, сьогодні, завтра»</a:t>
            </a:r>
          </a:p>
        </p:txBody>
      </p:sp>
      <p:pic>
        <p:nvPicPr>
          <p:cNvPr id="10" name="Рисунок 9">
            <a:extLst>
              <a:ext uri="{FF2B5EF4-FFF2-40B4-BE49-F238E27FC236}">
                <a16:creationId xmlns:a16="http://schemas.microsoft.com/office/drawing/2014/main" id="{5011F980-4FF2-4A7C-8877-A9FDEFA0C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296" y="2746772"/>
            <a:ext cx="6586054" cy="3552825"/>
          </a:xfrm>
          <a:prstGeom prst="rect">
            <a:avLst/>
          </a:prstGeom>
        </p:spPr>
      </p:pic>
    </p:spTree>
    <p:extLst>
      <p:ext uri="{BB962C8B-B14F-4D97-AF65-F5344CB8AC3E}">
        <p14:creationId xmlns:p14="http://schemas.microsoft.com/office/powerpoint/2010/main" val="54906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906"/>
          </a:xfrm>
          <a:prstGeom prst="rect">
            <a:avLst/>
          </a:prstGeom>
        </p:spPr>
      </p:pic>
      <p:pic>
        <p:nvPicPr>
          <p:cNvPr id="3" name="Рисунок 2">
            <a:extLst>
              <a:ext uri="{FF2B5EF4-FFF2-40B4-BE49-F238E27FC236}">
                <a16:creationId xmlns:a16="http://schemas.microsoft.com/office/drawing/2014/main" id="{47C57649-6DB7-445D-BF2E-D023E933BA88}"/>
              </a:ext>
            </a:extLst>
          </p:cNvPr>
          <p:cNvPicPr>
            <a:picLocks noChangeAspect="1"/>
          </p:cNvPicPr>
          <p:nvPr/>
        </p:nvPicPr>
        <p:blipFill rotWithShape="1">
          <a:blip r:embed="rId3">
            <a:extLst>
              <a:ext uri="{28A0092B-C50C-407E-A947-70E740481C1C}">
                <a14:useLocalDpi xmlns:a14="http://schemas.microsoft.com/office/drawing/2010/main" val="0"/>
              </a:ext>
            </a:extLst>
          </a:blip>
          <a:srcRect l="29782" t="6234" r="30271" b="7536"/>
          <a:stretch/>
        </p:blipFill>
        <p:spPr>
          <a:xfrm>
            <a:off x="571500" y="495300"/>
            <a:ext cx="4333258" cy="4905375"/>
          </a:xfrm>
          <a:prstGeom prst="rect">
            <a:avLst/>
          </a:prstGeom>
        </p:spPr>
      </p:pic>
      <p:sp>
        <p:nvSpPr>
          <p:cNvPr id="6" name="TextBox 5">
            <a:extLst>
              <a:ext uri="{FF2B5EF4-FFF2-40B4-BE49-F238E27FC236}">
                <a16:creationId xmlns:a16="http://schemas.microsoft.com/office/drawing/2014/main" id="{39C1D4DF-0DEA-46F0-B351-7E1E7292A552}"/>
              </a:ext>
            </a:extLst>
          </p:cNvPr>
          <p:cNvSpPr txBox="1"/>
          <p:nvPr/>
        </p:nvSpPr>
        <p:spPr>
          <a:xfrm>
            <a:off x="5381625" y="1063228"/>
            <a:ext cx="6172200" cy="4093428"/>
          </a:xfrm>
          <a:prstGeom prst="rect">
            <a:avLst/>
          </a:prstGeom>
          <a:solidFill>
            <a:schemeClr val="accent5">
              <a:lumMod val="40000"/>
              <a:lumOff val="60000"/>
            </a:schemeClr>
          </a:solidFill>
        </p:spPr>
        <p:txBody>
          <a:bodyPr wrap="square">
            <a:spAutoFit/>
          </a:bodyPr>
          <a:lstStyle/>
          <a:p>
            <a:pPr algn="ctr"/>
            <a:r>
              <a:rPr lang="en-US" sz="2000" b="1" i="0" dirty="0">
                <a:solidFill>
                  <a:srgbClr val="494949"/>
                </a:solidFill>
                <a:effectLst/>
                <a:latin typeface="Times New Roman" panose="02020603050405020304" pitchFamily="18" charset="0"/>
                <a:cs typeface="Times New Roman" panose="02020603050405020304" pitchFamily="18" charset="0"/>
              </a:rPr>
              <a:t>«</a:t>
            </a:r>
            <a:r>
              <a:rPr lang="en-US" sz="2000" b="1" i="0" u="sng" dirty="0">
                <a:solidFill>
                  <a:srgbClr val="00008B"/>
                </a:solidFill>
                <a:effectLst/>
                <a:latin typeface="Times New Roman" panose="02020603050405020304" pitchFamily="18" charset="0"/>
                <a:cs typeface="Times New Roman" panose="02020603050405020304" pitchFamily="18" charset="0"/>
                <a:hlinkClick r:id="rId4"/>
              </a:rPr>
              <a:t>Terra </a:t>
            </a:r>
            <a:r>
              <a:rPr lang="en-US" sz="2000" b="1" i="0" u="sng" dirty="0" err="1">
                <a:solidFill>
                  <a:srgbClr val="00008B"/>
                </a:solidFill>
                <a:effectLst/>
                <a:latin typeface="Times New Roman" panose="02020603050405020304" pitchFamily="18" charset="0"/>
                <a:cs typeface="Times New Roman" panose="02020603050405020304" pitchFamily="18" charset="0"/>
                <a:hlinkClick r:id="rId4"/>
              </a:rPr>
              <a:t>Ucrainica</a:t>
            </a:r>
            <a:r>
              <a:rPr lang="en-US" sz="2000" b="1" i="0" u="sng" dirty="0">
                <a:solidFill>
                  <a:srgbClr val="00008B"/>
                </a:solidFill>
                <a:effectLst/>
                <a:latin typeface="Times New Roman" panose="02020603050405020304" pitchFamily="18" charset="0"/>
                <a:cs typeface="Times New Roman" panose="02020603050405020304" pitchFamily="18" charset="0"/>
                <a:hlinkClick r:id="rId4"/>
              </a:rPr>
              <a:t>. </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Історичний атлас України і сусідніх земель</a:t>
            </a:r>
            <a:r>
              <a:rPr lang="uk-UA" sz="2000" b="1" i="0" dirty="0">
                <a:solidFill>
                  <a:srgbClr val="494949"/>
                </a:solidFill>
                <a:effectLst/>
                <a:latin typeface="Times New Roman" panose="02020603050405020304" pitchFamily="18" charset="0"/>
                <a:cs typeface="Times New Roman" panose="02020603050405020304" pitchFamily="18" charset="0"/>
              </a:rPr>
              <a:t>» Д. </a:t>
            </a:r>
            <a:r>
              <a:rPr lang="uk-UA" sz="2000" b="1" i="0" dirty="0" err="1">
                <a:solidFill>
                  <a:srgbClr val="494949"/>
                </a:solidFill>
                <a:effectLst/>
                <a:latin typeface="Times New Roman" panose="02020603050405020304" pitchFamily="18" charset="0"/>
                <a:cs typeface="Times New Roman" panose="02020603050405020304" pitchFamily="18" charset="0"/>
              </a:rPr>
              <a:t>Вортман</a:t>
            </a:r>
            <a:r>
              <a:rPr lang="uk-UA" sz="2000" b="1" i="0" dirty="0">
                <a:solidFill>
                  <a:srgbClr val="494949"/>
                </a:solidFill>
                <a:effectLst/>
                <a:latin typeface="Times New Roman" panose="02020603050405020304" pitchFamily="18" charset="0"/>
                <a:cs typeface="Times New Roman" panose="02020603050405020304" pitchFamily="18" charset="0"/>
              </a:rPr>
              <a:t> та ін.</a:t>
            </a:r>
          </a:p>
          <a:p>
            <a:pPr algn="just"/>
            <a:r>
              <a:rPr lang="uk-UA" sz="2000" b="0" i="0" dirty="0">
                <a:solidFill>
                  <a:srgbClr val="494949"/>
                </a:solidFill>
                <a:effectLst/>
                <a:latin typeface="Times New Roman" panose="02020603050405020304" pitchFamily="18" charset="0"/>
                <a:cs typeface="Times New Roman" panose="02020603050405020304" pitchFamily="18" charset="0"/>
              </a:rPr>
              <a:t>Історія України від часів кіммерійців і аж до наших днів в унікальних картах. В атласі міститься короткий нарис про минуле України, розділи із історичними картами, роз'ясненнями та коментарями до них, витягами з документів та історичних джерел. Карти зображають конкретні історичні моменти, які показують зміни в територіальному та політичному устрої. Це видання – перша науково-популярна праця такого обсягу й глибини. Об'єктивний, незаангажований погляд на найважливіші та найсуперечливіші сторінки в історії України.</a:t>
            </a:r>
          </a:p>
        </p:txBody>
      </p:sp>
    </p:spTree>
    <p:extLst>
      <p:ext uri="{BB962C8B-B14F-4D97-AF65-F5344CB8AC3E}">
        <p14:creationId xmlns:p14="http://schemas.microsoft.com/office/powerpoint/2010/main" val="249383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69906"/>
          </a:xfrm>
          <a:prstGeom prst="rect">
            <a:avLst/>
          </a:prstGeom>
        </p:spPr>
      </p:pic>
      <p:pic>
        <p:nvPicPr>
          <p:cNvPr id="3" name="Рисунок 2">
            <a:extLst>
              <a:ext uri="{FF2B5EF4-FFF2-40B4-BE49-F238E27FC236}">
                <a16:creationId xmlns:a16="http://schemas.microsoft.com/office/drawing/2014/main" id="{705CE7F5-3DDC-49C5-9432-7BC0F082BF0E}"/>
              </a:ext>
            </a:extLst>
          </p:cNvPr>
          <p:cNvPicPr>
            <a:picLocks noChangeAspect="1"/>
          </p:cNvPicPr>
          <p:nvPr/>
        </p:nvPicPr>
        <p:blipFill rotWithShape="1">
          <a:blip r:embed="rId3">
            <a:extLst>
              <a:ext uri="{28A0092B-C50C-407E-A947-70E740481C1C}">
                <a14:useLocalDpi xmlns:a14="http://schemas.microsoft.com/office/drawing/2010/main" val="0"/>
              </a:ext>
            </a:extLst>
          </a:blip>
          <a:srcRect l="33884" t="6419" r="33787" b="8282"/>
          <a:stretch/>
        </p:blipFill>
        <p:spPr>
          <a:xfrm>
            <a:off x="8181975" y="647699"/>
            <a:ext cx="3593337" cy="4972051"/>
          </a:xfrm>
          <a:prstGeom prst="rect">
            <a:avLst/>
          </a:prstGeom>
        </p:spPr>
      </p:pic>
      <p:sp>
        <p:nvSpPr>
          <p:cNvPr id="6" name="TextBox 5">
            <a:extLst>
              <a:ext uri="{FF2B5EF4-FFF2-40B4-BE49-F238E27FC236}">
                <a16:creationId xmlns:a16="http://schemas.microsoft.com/office/drawing/2014/main" id="{F418AA1F-E955-4B40-B085-E2AE52A253A9}"/>
              </a:ext>
            </a:extLst>
          </p:cNvPr>
          <p:cNvSpPr txBox="1"/>
          <p:nvPr/>
        </p:nvSpPr>
        <p:spPr>
          <a:xfrm>
            <a:off x="1257301" y="1325552"/>
            <a:ext cx="6172200" cy="3477875"/>
          </a:xfrm>
          <a:prstGeom prst="rect">
            <a:avLst/>
          </a:prstGeom>
          <a:solidFill>
            <a:schemeClr val="accent5">
              <a:lumMod val="40000"/>
              <a:lumOff val="60000"/>
            </a:schemeClr>
          </a:solidFill>
        </p:spPr>
        <p:txBody>
          <a:bodyPr wrap="square">
            <a:spAutoFit/>
          </a:bodyPr>
          <a:lstStyle/>
          <a:p>
            <a:pPr algn="ctr"/>
            <a:r>
              <a:rPr lang="uk-UA" sz="2000" b="1" i="0" dirty="0">
                <a:solidFill>
                  <a:srgbClr val="494949"/>
                </a:solidFill>
                <a:effectLst/>
                <a:latin typeface="Times New Roman" panose="02020603050405020304" pitchFamily="18" charset="0"/>
                <a:cs typeface="Times New Roman" panose="02020603050405020304" pitchFamily="18" charset="0"/>
              </a:rPr>
              <a:t>«</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Три розмови про Україну</a:t>
            </a:r>
            <a:r>
              <a:rPr lang="uk-UA" sz="2000" b="1" i="0" dirty="0">
                <a:solidFill>
                  <a:srgbClr val="494949"/>
                </a:solidFill>
                <a:effectLst/>
                <a:latin typeface="Times New Roman" panose="02020603050405020304" pitchFamily="18" charset="0"/>
                <a:cs typeface="Times New Roman" panose="02020603050405020304" pitchFamily="18" charset="0"/>
              </a:rPr>
              <a:t>» Кириленко В. та ін.</a:t>
            </a:r>
          </a:p>
          <a:p>
            <a:pPr algn="just"/>
            <a:r>
              <a:rPr lang="uk-UA" sz="2000" b="0" i="0" dirty="0">
                <a:solidFill>
                  <a:srgbClr val="494949"/>
                </a:solidFill>
                <a:effectLst/>
                <a:latin typeface="Times New Roman" panose="02020603050405020304" pitchFamily="18" charset="0"/>
                <a:cs typeface="Times New Roman" panose="02020603050405020304" pitchFamily="18" charset="0"/>
              </a:rPr>
              <a:t>Книга В'ячеслава Кириленка складається з трьох діалогів: із Патріархом усієї Русі-України Філаретом, телеведучим Миколою Вереснем, письменником Василем Шкляром. Кожен із них у своїй царині робив вагомі речі для становлення України. Українська церква, літературний процес, три українські революції – незаангажовані свідчення, відповіді на актуальні запитання, які хвилюють українців, відверті розмови. Діалоги мають на меті не лише обговорити історію країни, а й віднайти проекції у майбутнє.</a:t>
            </a:r>
          </a:p>
        </p:txBody>
      </p:sp>
    </p:spTree>
    <p:extLst>
      <p:ext uri="{BB962C8B-B14F-4D97-AF65-F5344CB8AC3E}">
        <p14:creationId xmlns:p14="http://schemas.microsoft.com/office/powerpoint/2010/main" val="340613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69906"/>
          </a:xfrm>
          <a:prstGeom prst="rect">
            <a:avLst/>
          </a:prstGeom>
        </p:spPr>
      </p:pic>
      <p:pic>
        <p:nvPicPr>
          <p:cNvPr id="3" name="Рисунок 2">
            <a:extLst>
              <a:ext uri="{FF2B5EF4-FFF2-40B4-BE49-F238E27FC236}">
                <a16:creationId xmlns:a16="http://schemas.microsoft.com/office/drawing/2014/main" id="{0235D4F2-9A72-4B68-A95A-BB30E3BF02AB}"/>
              </a:ext>
            </a:extLst>
          </p:cNvPr>
          <p:cNvPicPr>
            <a:picLocks noChangeAspect="1"/>
          </p:cNvPicPr>
          <p:nvPr/>
        </p:nvPicPr>
        <p:blipFill rotWithShape="1">
          <a:blip r:embed="rId3">
            <a:extLst>
              <a:ext uri="{28A0092B-C50C-407E-A947-70E740481C1C}">
                <a14:useLocalDpi xmlns:a14="http://schemas.microsoft.com/office/drawing/2010/main" val="0"/>
              </a:ext>
            </a:extLst>
          </a:blip>
          <a:srcRect l="30173" t="11075" r="36619" b="11075"/>
          <a:stretch/>
        </p:blipFill>
        <p:spPr>
          <a:xfrm>
            <a:off x="543654" y="917972"/>
            <a:ext cx="4075242" cy="5010150"/>
          </a:xfrm>
          <a:prstGeom prst="rect">
            <a:avLst/>
          </a:prstGeom>
        </p:spPr>
      </p:pic>
      <p:sp>
        <p:nvSpPr>
          <p:cNvPr id="6" name="TextBox 5">
            <a:extLst>
              <a:ext uri="{FF2B5EF4-FFF2-40B4-BE49-F238E27FC236}">
                <a16:creationId xmlns:a16="http://schemas.microsoft.com/office/drawing/2014/main" id="{67B4CD49-307C-4411-81F9-6DE0B90DF032}"/>
              </a:ext>
            </a:extLst>
          </p:cNvPr>
          <p:cNvSpPr txBox="1"/>
          <p:nvPr/>
        </p:nvSpPr>
        <p:spPr>
          <a:xfrm>
            <a:off x="5162550" y="1506527"/>
            <a:ext cx="6172200" cy="3477875"/>
          </a:xfrm>
          <a:prstGeom prst="rect">
            <a:avLst/>
          </a:prstGeom>
          <a:solidFill>
            <a:schemeClr val="accent5">
              <a:lumMod val="40000"/>
              <a:lumOff val="60000"/>
            </a:schemeClr>
          </a:solidFill>
        </p:spPr>
        <p:txBody>
          <a:bodyPr wrap="square">
            <a:spAutoFit/>
          </a:bodyPr>
          <a:lstStyle/>
          <a:p>
            <a:pPr algn="ctr"/>
            <a:r>
              <a:rPr lang="en-US" sz="2000" b="1" i="0" dirty="0">
                <a:solidFill>
                  <a:srgbClr val="494949"/>
                </a:solidFill>
                <a:effectLst/>
                <a:latin typeface="Times New Roman" panose="02020603050405020304" pitchFamily="18" charset="0"/>
                <a:cs typeface="Times New Roman" panose="02020603050405020304" pitchFamily="18" charset="0"/>
              </a:rPr>
              <a:t>«</a:t>
            </a:r>
            <a:r>
              <a:rPr lang="en-US" sz="2000" b="1" i="0" u="sng" dirty="0" err="1">
                <a:solidFill>
                  <a:srgbClr val="00008B"/>
                </a:solidFill>
                <a:effectLst/>
                <a:latin typeface="Times New Roman" panose="02020603050405020304" pitchFamily="18" charset="0"/>
                <a:cs typeface="Times New Roman" panose="02020603050405020304" pitchFamily="18" charset="0"/>
                <a:hlinkClick r:id="rId4"/>
              </a:rPr>
              <a:t>Ukra</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ї</a:t>
            </a:r>
            <a:r>
              <a:rPr lang="en-US" sz="2000" b="1" i="0" u="sng" dirty="0" err="1">
                <a:solidFill>
                  <a:srgbClr val="00008B"/>
                </a:solidFill>
                <a:effectLst/>
                <a:latin typeface="Times New Roman" panose="02020603050405020304" pitchFamily="18" charset="0"/>
                <a:cs typeface="Times New Roman" panose="02020603050405020304" pitchFamily="18" charset="0"/>
                <a:hlinkClick r:id="rId4"/>
              </a:rPr>
              <a:t>ner</a:t>
            </a:r>
            <a:r>
              <a:rPr lang="en-US" sz="2000" b="1" i="0" u="sng" dirty="0">
                <a:solidFill>
                  <a:srgbClr val="00008B"/>
                </a:solidFill>
                <a:effectLst/>
                <a:latin typeface="Times New Roman" panose="02020603050405020304" pitchFamily="18" charset="0"/>
                <a:cs typeface="Times New Roman" panose="02020603050405020304" pitchFamily="18" charset="0"/>
                <a:hlinkClick r:id="rId4"/>
              </a:rPr>
              <a:t>. </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Країна зсередини</a:t>
            </a:r>
            <a:r>
              <a:rPr lang="uk-UA" sz="2000" b="1" i="0" dirty="0">
                <a:solidFill>
                  <a:srgbClr val="494949"/>
                </a:solidFill>
                <a:effectLst/>
                <a:latin typeface="Times New Roman" panose="02020603050405020304" pitchFamily="18" charset="0"/>
                <a:cs typeface="Times New Roman" panose="02020603050405020304" pitchFamily="18" charset="0"/>
              </a:rPr>
              <a:t>» Логвиненко Богдан</a:t>
            </a:r>
          </a:p>
          <a:p>
            <a:pPr algn="just"/>
            <a:r>
              <a:rPr lang="uk-UA" sz="2000" b="0" i="0" dirty="0">
                <a:solidFill>
                  <a:srgbClr val="494949"/>
                </a:solidFill>
                <a:effectLst/>
                <a:latin typeface="Times New Roman" panose="02020603050405020304" pitchFamily="18" charset="0"/>
                <a:cs typeface="Times New Roman" panose="02020603050405020304" pitchFamily="18" charset="0"/>
              </a:rPr>
              <a:t>       Письменник та журналіст Богдан Логвиненко із командою «</a:t>
            </a:r>
            <a:r>
              <a:rPr lang="en-US" sz="2000" b="0" i="0" dirty="0" err="1">
                <a:solidFill>
                  <a:srgbClr val="494949"/>
                </a:solidFill>
                <a:effectLst/>
                <a:latin typeface="Times New Roman" panose="02020603050405020304" pitchFamily="18" charset="0"/>
                <a:cs typeface="Times New Roman" panose="02020603050405020304" pitchFamily="18" charset="0"/>
              </a:rPr>
              <a:t>Ukra</a:t>
            </a:r>
            <a:r>
              <a:rPr lang="uk-UA" sz="2000" b="0" i="0" dirty="0">
                <a:solidFill>
                  <a:srgbClr val="494949"/>
                </a:solidFill>
                <a:effectLst/>
                <a:latin typeface="Times New Roman" panose="02020603050405020304" pitchFamily="18" charset="0"/>
                <a:cs typeface="Times New Roman" panose="02020603050405020304" pitchFamily="18" charset="0"/>
              </a:rPr>
              <a:t>ї</a:t>
            </a:r>
            <a:r>
              <a:rPr lang="en-US" sz="2000" b="0" i="0" dirty="0" err="1">
                <a:solidFill>
                  <a:srgbClr val="494949"/>
                </a:solidFill>
                <a:effectLst/>
                <a:latin typeface="Times New Roman" panose="02020603050405020304" pitchFamily="18" charset="0"/>
                <a:cs typeface="Times New Roman" panose="02020603050405020304" pitchFamily="18" charset="0"/>
              </a:rPr>
              <a:t>ner</a:t>
            </a:r>
            <a:r>
              <a:rPr lang="en-US" sz="2000" b="0" i="0" dirty="0">
                <a:solidFill>
                  <a:srgbClr val="494949"/>
                </a:solidFill>
                <a:effectLst/>
                <a:latin typeface="Times New Roman" panose="02020603050405020304" pitchFamily="18" charset="0"/>
                <a:cs typeface="Times New Roman" panose="02020603050405020304" pitchFamily="18" charset="0"/>
              </a:rPr>
              <a:t>» </a:t>
            </a:r>
            <a:r>
              <a:rPr lang="uk-UA" sz="2000" b="0" i="0" dirty="0">
                <a:solidFill>
                  <a:srgbClr val="494949"/>
                </a:solidFill>
                <a:effectLst/>
                <a:latin typeface="Times New Roman" panose="02020603050405020304" pitchFamily="18" charset="0"/>
                <a:cs typeface="Times New Roman" panose="02020603050405020304" pitchFamily="18" charset="0"/>
              </a:rPr>
              <a:t>мандрують Україною та фіксують увесь зібраний матеріал у своїх відео. Близько двох років експедицій відтепер вміщено у книзі «</a:t>
            </a:r>
            <a:r>
              <a:rPr lang="en-US" sz="2000" b="0" i="0" dirty="0" err="1">
                <a:solidFill>
                  <a:srgbClr val="494949"/>
                </a:solidFill>
                <a:effectLst/>
                <a:latin typeface="Times New Roman" panose="02020603050405020304" pitchFamily="18" charset="0"/>
                <a:cs typeface="Times New Roman" panose="02020603050405020304" pitchFamily="18" charset="0"/>
              </a:rPr>
              <a:t>Ukra</a:t>
            </a:r>
            <a:r>
              <a:rPr lang="uk-UA" sz="2000" b="0" i="0" dirty="0">
                <a:solidFill>
                  <a:srgbClr val="494949"/>
                </a:solidFill>
                <a:effectLst/>
                <a:latin typeface="Times New Roman" panose="02020603050405020304" pitchFamily="18" charset="0"/>
                <a:cs typeface="Times New Roman" panose="02020603050405020304" pitchFamily="18" charset="0"/>
              </a:rPr>
              <a:t>ї</a:t>
            </a:r>
            <a:r>
              <a:rPr lang="en-US" sz="2000" b="0" i="0" dirty="0" err="1">
                <a:solidFill>
                  <a:srgbClr val="494949"/>
                </a:solidFill>
                <a:effectLst/>
                <a:latin typeface="Times New Roman" panose="02020603050405020304" pitchFamily="18" charset="0"/>
                <a:cs typeface="Times New Roman" panose="02020603050405020304" pitchFamily="18" charset="0"/>
              </a:rPr>
              <a:t>ner</a:t>
            </a:r>
            <a:r>
              <a:rPr lang="en-US" sz="2000" b="0" i="0" dirty="0">
                <a:solidFill>
                  <a:srgbClr val="494949"/>
                </a:solidFill>
                <a:effectLst/>
                <a:latin typeface="Times New Roman" panose="02020603050405020304" pitchFamily="18" charset="0"/>
                <a:cs typeface="Times New Roman" panose="02020603050405020304" pitchFamily="18" charset="0"/>
              </a:rPr>
              <a:t>. </a:t>
            </a:r>
            <a:r>
              <a:rPr lang="uk-UA" sz="2000" b="0" i="0" dirty="0">
                <a:solidFill>
                  <a:srgbClr val="494949"/>
                </a:solidFill>
                <a:effectLst/>
                <a:latin typeface="Times New Roman" panose="02020603050405020304" pitchFamily="18" charset="0"/>
                <a:cs typeface="Times New Roman" panose="02020603050405020304" pitchFamily="18" charset="0"/>
              </a:rPr>
              <a:t>Країна зсередини». Найяскравіші моменти з подорожей неймовірними куточками України зібрано у виданні. Читачі відкриють цікаву, несподівану, автентичну Україну, познайомляться із людьми та їх історіями, дізнаються про місця, що надихають, дивують і зворушують.</a:t>
            </a:r>
          </a:p>
        </p:txBody>
      </p:sp>
    </p:spTree>
    <p:extLst>
      <p:ext uri="{BB962C8B-B14F-4D97-AF65-F5344CB8AC3E}">
        <p14:creationId xmlns:p14="http://schemas.microsoft.com/office/powerpoint/2010/main" val="309011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69906"/>
          </a:xfrm>
          <a:prstGeom prst="rect">
            <a:avLst/>
          </a:prstGeom>
        </p:spPr>
      </p:pic>
      <p:pic>
        <p:nvPicPr>
          <p:cNvPr id="3" name="Рисунок 2">
            <a:extLst>
              <a:ext uri="{FF2B5EF4-FFF2-40B4-BE49-F238E27FC236}">
                <a16:creationId xmlns:a16="http://schemas.microsoft.com/office/drawing/2014/main" id="{52CF5153-E007-42AB-AC53-3973E39220FE}"/>
              </a:ext>
            </a:extLst>
          </p:cNvPr>
          <p:cNvPicPr>
            <a:picLocks noChangeAspect="1"/>
          </p:cNvPicPr>
          <p:nvPr/>
        </p:nvPicPr>
        <p:blipFill rotWithShape="1">
          <a:blip r:embed="rId3">
            <a:extLst>
              <a:ext uri="{28A0092B-C50C-407E-A947-70E740481C1C}">
                <a14:useLocalDpi xmlns:a14="http://schemas.microsoft.com/office/drawing/2010/main" val="0"/>
              </a:ext>
            </a:extLst>
          </a:blip>
          <a:srcRect l="21920" t="11262" r="21920" b="6146"/>
          <a:stretch/>
        </p:blipFill>
        <p:spPr>
          <a:xfrm>
            <a:off x="6281737" y="1162050"/>
            <a:ext cx="5476875" cy="4224018"/>
          </a:xfrm>
          <a:prstGeom prst="rect">
            <a:avLst/>
          </a:prstGeom>
        </p:spPr>
      </p:pic>
      <p:sp>
        <p:nvSpPr>
          <p:cNvPr id="6" name="TextBox 5">
            <a:extLst>
              <a:ext uri="{FF2B5EF4-FFF2-40B4-BE49-F238E27FC236}">
                <a16:creationId xmlns:a16="http://schemas.microsoft.com/office/drawing/2014/main" id="{E9D93399-7D2A-47E2-8922-6BB66511A432}"/>
              </a:ext>
            </a:extLst>
          </p:cNvPr>
          <p:cNvSpPr txBox="1"/>
          <p:nvPr/>
        </p:nvSpPr>
        <p:spPr>
          <a:xfrm>
            <a:off x="433388" y="760779"/>
            <a:ext cx="5557839" cy="5324535"/>
          </a:xfrm>
          <a:prstGeom prst="rect">
            <a:avLst/>
          </a:prstGeom>
          <a:solidFill>
            <a:schemeClr val="accent5">
              <a:lumMod val="40000"/>
              <a:lumOff val="60000"/>
            </a:schemeClr>
          </a:solidFill>
        </p:spPr>
        <p:txBody>
          <a:bodyPr wrap="square">
            <a:spAutoFit/>
          </a:bodyPr>
          <a:lstStyle/>
          <a:p>
            <a:pPr algn="ctr"/>
            <a:r>
              <a:rPr lang="uk-UA" sz="2000" b="1" i="0" dirty="0">
                <a:solidFill>
                  <a:srgbClr val="494949"/>
                </a:solidFill>
                <a:effectLst/>
                <a:latin typeface="Times New Roman" panose="02020603050405020304" pitchFamily="18" charset="0"/>
                <a:cs typeface="Times New Roman" panose="02020603050405020304" pitchFamily="18" charset="0"/>
              </a:rPr>
              <a:t>«</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Конституція України</a:t>
            </a:r>
            <a:r>
              <a:rPr lang="uk-UA" sz="2000" b="1" i="0" dirty="0">
                <a:solidFill>
                  <a:srgbClr val="494949"/>
                </a:solidFill>
                <a:effectLst/>
                <a:latin typeface="Times New Roman" panose="02020603050405020304" pitchFamily="18" charset="0"/>
                <a:cs typeface="Times New Roman" panose="02020603050405020304" pitchFamily="18" charset="0"/>
              </a:rPr>
              <a:t>»</a:t>
            </a:r>
          </a:p>
          <a:p>
            <a:pPr algn="just"/>
            <a:r>
              <a:rPr lang="uk-UA" sz="2000" b="0" i="0" dirty="0">
                <a:solidFill>
                  <a:srgbClr val="494949"/>
                </a:solidFill>
                <a:effectLst/>
                <a:latin typeface="Times New Roman" panose="02020603050405020304" pitchFamily="18" charset="0"/>
                <a:cs typeface="Times New Roman" panose="02020603050405020304" pitchFamily="18" charset="0"/>
              </a:rPr>
              <a:t>10 перелічених книжок допоможуть пізнати нашу історію та зорієнтують щодо векторів розвитку майбутнього. Однак є особливе видання, яке поєднує у собі минуле, теперішнє і майбутнє. Книжка-</a:t>
            </a:r>
            <a:r>
              <a:rPr lang="en-US" sz="2000" b="0" i="0" dirty="0" err="1">
                <a:solidFill>
                  <a:srgbClr val="494949"/>
                </a:solidFill>
                <a:effectLst/>
                <a:latin typeface="Times New Roman" panose="02020603050405020304" pitchFamily="18" charset="0"/>
                <a:cs typeface="Times New Roman" panose="02020603050405020304" pitchFamily="18" charset="0"/>
              </a:rPr>
              <a:t>mustread</a:t>
            </a:r>
            <a:r>
              <a:rPr lang="en-US" sz="2000" b="0" i="0" dirty="0">
                <a:solidFill>
                  <a:srgbClr val="494949"/>
                </a:solidFill>
                <a:effectLst/>
                <a:latin typeface="Times New Roman" panose="02020603050405020304" pitchFamily="18" charset="0"/>
                <a:cs typeface="Times New Roman" panose="02020603050405020304" pitchFamily="18" charset="0"/>
              </a:rPr>
              <a:t> </a:t>
            </a:r>
            <a:r>
              <a:rPr lang="uk-UA" sz="2000" b="0" i="0" dirty="0">
                <a:solidFill>
                  <a:srgbClr val="494949"/>
                </a:solidFill>
                <a:effectLst/>
                <a:latin typeface="Times New Roman" panose="02020603050405020304" pitchFamily="18" charset="0"/>
                <a:cs typeface="Times New Roman" panose="02020603050405020304" pitchFamily="18" charset="0"/>
              </a:rPr>
              <a:t>для кожного громадянина – Конституція України. Це основний закон держави, який було ухвалено у 1996 році. Конституція захищає права та свободи людини, визначає загальні засади державного ладу України, територіального устрою тощо. Якщо кожен буде дотримуватись приписів основного закону та поважати його, Україна зможе стати розвинутою, рівноправною у світі демократичною державою.</a:t>
            </a:r>
          </a:p>
          <a:p>
            <a:br>
              <a:rPr lang="uk-UA" sz="2000" dirty="0"/>
            </a:br>
            <a:endParaRPr lang="uk-UA" sz="2000" dirty="0"/>
          </a:p>
        </p:txBody>
      </p:sp>
    </p:spTree>
    <p:extLst>
      <p:ext uri="{BB962C8B-B14F-4D97-AF65-F5344CB8AC3E}">
        <p14:creationId xmlns:p14="http://schemas.microsoft.com/office/powerpoint/2010/main" val="129504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69906"/>
          </a:xfrm>
          <a:prstGeom prst="rect">
            <a:avLst/>
          </a:prstGeom>
        </p:spPr>
      </p:pic>
      <p:sp>
        <p:nvSpPr>
          <p:cNvPr id="6" name="TextBox 5">
            <a:extLst>
              <a:ext uri="{FF2B5EF4-FFF2-40B4-BE49-F238E27FC236}">
                <a16:creationId xmlns:a16="http://schemas.microsoft.com/office/drawing/2014/main" id="{DF6E0199-64C1-441F-A84B-F480040D504B}"/>
              </a:ext>
            </a:extLst>
          </p:cNvPr>
          <p:cNvSpPr txBox="1"/>
          <p:nvPr/>
        </p:nvSpPr>
        <p:spPr>
          <a:xfrm>
            <a:off x="742950" y="698450"/>
            <a:ext cx="6172200" cy="2862322"/>
          </a:xfrm>
          <a:prstGeom prst="rect">
            <a:avLst/>
          </a:prstGeom>
          <a:solidFill>
            <a:schemeClr val="accent5">
              <a:lumMod val="40000"/>
              <a:lumOff val="60000"/>
            </a:schemeClr>
          </a:solidFill>
        </p:spPr>
        <p:txBody>
          <a:bodyPr wrap="square">
            <a:spAutoFit/>
          </a:bodyPr>
          <a:lstStyle/>
          <a:p>
            <a:pPr algn="just"/>
            <a:r>
              <a:rPr lang="uk-UA" sz="2000" b="0" i="0" dirty="0">
                <a:solidFill>
                  <a:srgbClr val="333333"/>
                </a:solidFill>
                <a:effectLst/>
                <a:latin typeface="Times New Roman" panose="02020603050405020304" pitchFamily="18" charset="0"/>
                <a:cs typeface="Times New Roman" panose="02020603050405020304" pitchFamily="18" charset="0"/>
              </a:rPr>
              <a:t>          Творення історії Батьківщини, її сьогодення і майбутнього – обов’язок кожного з нас, усього народу. Тож давайте з нагоди найважливішого свята України щиро покладатися на успіх наших спільних дій і продовження активної співпраці, що нас єднає, зміцнює нашу державу. Після нашої Перемоги ми відбудуємо нашу незалежну державу, і Україна стане ще кращою, ще могутнішою, ще сильнішою. Слава Україні!</a:t>
            </a:r>
            <a:endParaRPr lang="uk-UA" sz="20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3CA55A6E-5D44-4FFF-B69C-79E0D52C6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0" y="3219888"/>
            <a:ext cx="5976937" cy="3524484"/>
          </a:xfrm>
          <a:prstGeom prst="rect">
            <a:avLst/>
          </a:prstGeom>
          <a:ln>
            <a:noFill/>
          </a:ln>
          <a:effectLst>
            <a:softEdge rad="112500"/>
          </a:effectLst>
        </p:spPr>
      </p:pic>
      <p:sp>
        <p:nvSpPr>
          <p:cNvPr id="9" name="Прямокутник 8">
            <a:extLst>
              <a:ext uri="{FF2B5EF4-FFF2-40B4-BE49-F238E27FC236}">
                <a16:creationId xmlns:a16="http://schemas.microsoft.com/office/drawing/2014/main" id="{DDB6D831-E610-4997-9204-C17C26F8F206}"/>
              </a:ext>
            </a:extLst>
          </p:cNvPr>
          <p:cNvSpPr/>
          <p:nvPr/>
        </p:nvSpPr>
        <p:spPr>
          <a:xfrm>
            <a:off x="895852" y="4229242"/>
            <a:ext cx="4951997" cy="923330"/>
          </a:xfrm>
          <a:prstGeom prst="rect">
            <a:avLst/>
          </a:prstGeom>
          <a:noFill/>
        </p:spPr>
        <p:txBody>
          <a:bodyPr wrap="none" lIns="91440" tIns="45720" rIns="91440" bIns="45720">
            <a:spAutoFit/>
          </a:bodyPr>
          <a:lstStyle/>
          <a:p>
            <a:pPr algn="ctr"/>
            <a:r>
              <a:rPr lang="uk-UA" sz="5400" b="1" dirty="0">
                <a:ln w="13462">
                  <a:solidFill>
                    <a:schemeClr val="bg1"/>
                  </a:solidFill>
                  <a:prstDash val="solid"/>
                </a:ln>
                <a:solidFill>
                  <a:srgbClr val="C00000"/>
                </a:solidFill>
                <a:effectLst>
                  <a:outerShdw dist="38100" dir="2700000" algn="bl" rotWithShape="0">
                    <a:schemeClr val="accent5"/>
                  </a:outerShdw>
                </a:effectLst>
              </a:rPr>
              <a:t>Дякую за увагу!</a:t>
            </a:r>
            <a:endParaRPr lang="uk-UA" sz="5400" b="1" cap="none" spc="0" dirty="0">
              <a:ln w="13462">
                <a:solidFill>
                  <a:schemeClr val="bg1"/>
                </a:solidFill>
                <a:prstDash val="solid"/>
              </a:ln>
              <a:solidFill>
                <a:srgbClr val="C0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7408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906"/>
          </a:xfrm>
          <a:prstGeom prst="rect">
            <a:avLst/>
          </a:prstGeom>
        </p:spPr>
      </p:pic>
      <p:sp>
        <p:nvSpPr>
          <p:cNvPr id="4" name="TextBox 3">
            <a:extLst>
              <a:ext uri="{FF2B5EF4-FFF2-40B4-BE49-F238E27FC236}">
                <a16:creationId xmlns:a16="http://schemas.microsoft.com/office/drawing/2014/main" id="{4A966BCC-304B-483C-B04F-5ABE49B3F2C8}"/>
              </a:ext>
            </a:extLst>
          </p:cNvPr>
          <p:cNvSpPr txBox="1"/>
          <p:nvPr/>
        </p:nvSpPr>
        <p:spPr>
          <a:xfrm>
            <a:off x="2600324" y="334446"/>
            <a:ext cx="6772276" cy="523220"/>
          </a:xfrm>
          <a:prstGeom prst="rect">
            <a:avLst/>
          </a:prstGeom>
          <a:noFill/>
        </p:spPr>
        <p:txBody>
          <a:bodyPr wrap="square">
            <a:spAutoFit/>
          </a:bodyPr>
          <a:lstStyle/>
          <a:p>
            <a:pPr algn="ctr"/>
            <a:r>
              <a:rPr lang="ru-RU" sz="2800" b="1" i="0" dirty="0">
                <a:solidFill>
                  <a:srgbClr val="002060"/>
                </a:solidFill>
                <a:effectLst/>
                <a:latin typeface="Times New Roman" panose="02020603050405020304" pitchFamily="18" charset="0"/>
                <a:cs typeface="Times New Roman" panose="02020603050405020304" pitchFamily="18" charset="0"/>
              </a:rPr>
              <a:t>10 </a:t>
            </a:r>
            <a:r>
              <a:rPr lang="ru-RU" sz="2800" b="1" i="0" dirty="0" err="1">
                <a:solidFill>
                  <a:srgbClr val="002060"/>
                </a:solidFill>
                <a:effectLst/>
                <a:latin typeface="Times New Roman" panose="02020603050405020304" pitchFamily="18" charset="0"/>
                <a:cs typeface="Times New Roman" panose="02020603050405020304" pitchFamily="18" charset="0"/>
              </a:rPr>
              <a:t>книжок</a:t>
            </a:r>
            <a:r>
              <a:rPr lang="ru-RU" sz="2800" b="1" i="0" dirty="0">
                <a:solidFill>
                  <a:srgbClr val="002060"/>
                </a:solidFill>
                <a:effectLst/>
                <a:latin typeface="Times New Roman" panose="02020603050405020304" pitchFamily="18" charset="0"/>
                <a:cs typeface="Times New Roman" panose="02020603050405020304" pitchFamily="18" charset="0"/>
              </a:rPr>
              <a:t> до Дня </a:t>
            </a:r>
            <a:r>
              <a:rPr lang="ru-RU" sz="2800" b="1" i="0" dirty="0" err="1">
                <a:solidFill>
                  <a:srgbClr val="002060"/>
                </a:solidFill>
                <a:effectLst/>
                <a:latin typeface="Times New Roman" panose="02020603050405020304" pitchFamily="18" charset="0"/>
                <a:cs typeface="Times New Roman" panose="02020603050405020304" pitchFamily="18" charset="0"/>
              </a:rPr>
              <a:t>Незалежності</a:t>
            </a:r>
            <a:r>
              <a:rPr lang="ru-RU" sz="2800" b="1" i="0" dirty="0">
                <a:solidFill>
                  <a:srgbClr val="002060"/>
                </a:solidFill>
                <a:effectLst/>
                <a:latin typeface="Times New Roman" panose="02020603050405020304" pitchFamily="18" charset="0"/>
                <a:cs typeface="Times New Roman" panose="02020603050405020304" pitchFamily="18" charset="0"/>
              </a:rPr>
              <a:t> </a:t>
            </a:r>
            <a:r>
              <a:rPr lang="ru-RU" sz="2800" b="1" i="0" dirty="0" err="1">
                <a:solidFill>
                  <a:srgbClr val="002060"/>
                </a:solidFill>
                <a:effectLst/>
                <a:latin typeface="Times New Roman" panose="02020603050405020304" pitchFamily="18" charset="0"/>
                <a:cs typeface="Times New Roman" panose="02020603050405020304" pitchFamily="18" charset="0"/>
              </a:rPr>
              <a:t>України</a:t>
            </a:r>
            <a:endParaRPr lang="ru-RU" sz="2800" b="1" i="0" dirty="0">
              <a:solidFill>
                <a:srgbClr val="002060"/>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4FC9407-A02C-4FAC-BBB6-803BCF0FC3A5}"/>
              </a:ext>
            </a:extLst>
          </p:cNvPr>
          <p:cNvSpPr txBox="1"/>
          <p:nvPr/>
        </p:nvSpPr>
        <p:spPr>
          <a:xfrm>
            <a:off x="2057399" y="1435477"/>
            <a:ext cx="8524875" cy="3785652"/>
          </a:xfrm>
          <a:prstGeom prst="rect">
            <a:avLst/>
          </a:prstGeom>
          <a:solidFill>
            <a:schemeClr val="accent5">
              <a:lumMod val="40000"/>
              <a:lumOff val="60000"/>
            </a:schemeClr>
          </a:solidFill>
        </p:spPr>
        <p:txBody>
          <a:bodyPr wrap="square">
            <a:spAutoFit/>
          </a:bodyPr>
          <a:lstStyle/>
          <a:p>
            <a:pPr algn="just"/>
            <a:r>
              <a:rPr lang="uk-UA" sz="2400" b="1" i="1" dirty="0">
                <a:solidFill>
                  <a:srgbClr val="494949"/>
                </a:solidFill>
                <a:effectLst/>
                <a:latin typeface="Times New Roman" panose="02020603050405020304" pitchFamily="18" charset="0"/>
                <a:cs typeface="Times New Roman" panose="02020603050405020304" pitchFamily="18" charset="0"/>
              </a:rPr>
              <a:t>        Україна – це </a:t>
            </a:r>
            <a:r>
              <a:rPr lang="uk-UA" sz="2400" b="1" i="1" dirty="0" err="1">
                <a:solidFill>
                  <a:srgbClr val="494949"/>
                </a:solidFill>
                <a:effectLst/>
                <a:latin typeface="Times New Roman" panose="02020603050405020304" pitchFamily="18" charset="0"/>
                <a:cs typeface="Times New Roman" panose="02020603050405020304" pitchFamily="18" charset="0"/>
              </a:rPr>
              <a:t>модно</a:t>
            </a:r>
            <a:r>
              <a:rPr lang="uk-UA" sz="2400" b="1" i="1" dirty="0">
                <a:solidFill>
                  <a:srgbClr val="494949"/>
                </a:solidFill>
                <a:effectLst/>
                <a:latin typeface="Times New Roman" panose="02020603050405020304" pitchFamily="18" charset="0"/>
                <a:cs typeface="Times New Roman" panose="02020603050405020304" pitchFamily="18" charset="0"/>
              </a:rPr>
              <a:t>. Україна – в тренді. Про Україну говорять, за неї вболівають та хвилюються мільйони свідомих громадян. Країна пережила складні часи на шляху становлення своєї незалежності, та, як відомо, виборює цю незалежність і нині. Безліч книг присвячено Україні: її історії, сучасності, культурі та мистецтву, політиці, традиціям тощо. Для всіх, хто цікавиться Україною та хоче дізнатися ще більше про цю державу, ми зробили добірку книг, які варто прочитати напередодні 33-ї річниці Незалежності України.</a:t>
            </a:r>
            <a:endParaRPr lang="uk-UA"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57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69906"/>
          </a:xfrm>
          <a:prstGeom prst="rect">
            <a:avLst/>
          </a:prstGeom>
        </p:spPr>
      </p:pic>
      <p:pic>
        <p:nvPicPr>
          <p:cNvPr id="5" name="Рисунок 4">
            <a:extLst>
              <a:ext uri="{FF2B5EF4-FFF2-40B4-BE49-F238E27FC236}">
                <a16:creationId xmlns:a16="http://schemas.microsoft.com/office/drawing/2014/main" id="{1ABF504B-C2FF-48A5-9EAA-C70F339EE251}"/>
              </a:ext>
            </a:extLst>
          </p:cNvPr>
          <p:cNvPicPr>
            <a:picLocks noChangeAspect="1"/>
          </p:cNvPicPr>
          <p:nvPr/>
        </p:nvPicPr>
        <p:blipFill rotWithShape="1">
          <a:blip r:embed="rId3">
            <a:extLst>
              <a:ext uri="{28A0092B-C50C-407E-A947-70E740481C1C}">
                <a14:useLocalDpi xmlns:a14="http://schemas.microsoft.com/office/drawing/2010/main" val="0"/>
              </a:ext>
            </a:extLst>
          </a:blip>
          <a:srcRect l="15718" t="7723" r="16304" b="8467"/>
          <a:stretch/>
        </p:blipFill>
        <p:spPr>
          <a:xfrm>
            <a:off x="390526" y="1172735"/>
            <a:ext cx="6629400" cy="4286250"/>
          </a:xfrm>
          <a:prstGeom prst="rect">
            <a:avLst/>
          </a:prstGeom>
        </p:spPr>
      </p:pic>
      <p:sp>
        <p:nvSpPr>
          <p:cNvPr id="8" name="TextBox 7">
            <a:extLst>
              <a:ext uri="{FF2B5EF4-FFF2-40B4-BE49-F238E27FC236}">
                <a16:creationId xmlns:a16="http://schemas.microsoft.com/office/drawing/2014/main" id="{1B58BD79-CFE0-4056-B111-3AA8036EB645}"/>
              </a:ext>
            </a:extLst>
          </p:cNvPr>
          <p:cNvSpPr txBox="1"/>
          <p:nvPr/>
        </p:nvSpPr>
        <p:spPr>
          <a:xfrm>
            <a:off x="7177088" y="499705"/>
            <a:ext cx="4857750" cy="5632311"/>
          </a:xfrm>
          <a:prstGeom prst="rect">
            <a:avLst/>
          </a:prstGeom>
          <a:solidFill>
            <a:schemeClr val="accent5">
              <a:lumMod val="40000"/>
              <a:lumOff val="60000"/>
            </a:schemeClr>
          </a:solidFill>
        </p:spPr>
        <p:txBody>
          <a:bodyPr wrap="square">
            <a:spAutoFit/>
          </a:bodyPr>
          <a:lstStyle/>
          <a:p>
            <a:pPr algn="ctr"/>
            <a:r>
              <a:rPr lang="uk-UA" b="1" i="0" dirty="0">
                <a:solidFill>
                  <a:srgbClr val="494949"/>
                </a:solidFill>
                <a:effectLst/>
                <a:latin typeface="Times New Roman" panose="02020603050405020304" pitchFamily="18" charset="0"/>
                <a:cs typeface="Times New Roman" panose="02020603050405020304" pitchFamily="18" charset="0"/>
              </a:rPr>
              <a:t>«</a:t>
            </a:r>
            <a:r>
              <a:rPr lang="uk-UA" b="1" i="0" u="sng" dirty="0">
                <a:solidFill>
                  <a:srgbClr val="00008B"/>
                </a:solidFill>
                <a:effectLst/>
                <a:latin typeface="Times New Roman" panose="02020603050405020304" pitchFamily="18" charset="0"/>
                <a:cs typeface="Times New Roman" panose="02020603050405020304" pitchFamily="18" charset="0"/>
                <a:hlinkClick r:id="rId4"/>
              </a:rPr>
              <a:t>Історія України від діда Свирида</a:t>
            </a:r>
            <a:r>
              <a:rPr lang="uk-UA" b="1" i="0" dirty="0">
                <a:solidFill>
                  <a:srgbClr val="494949"/>
                </a:solidFill>
                <a:effectLst/>
                <a:latin typeface="Times New Roman" panose="02020603050405020304" pitchFamily="18" charset="0"/>
                <a:cs typeface="Times New Roman" panose="02020603050405020304" pitchFamily="18" charset="0"/>
              </a:rPr>
              <a:t>»</a:t>
            </a:r>
          </a:p>
          <a:p>
            <a:pPr algn="just"/>
            <a:r>
              <a:rPr lang="uk-UA" sz="1800" b="0" i="0" dirty="0">
                <a:solidFill>
                  <a:srgbClr val="494949"/>
                </a:solidFill>
                <a:effectLst/>
                <a:latin typeface="Times New Roman" panose="02020603050405020304" pitchFamily="18" charset="0"/>
                <a:cs typeface="Times New Roman" panose="02020603050405020304" pitchFamily="18" charset="0"/>
              </a:rPr>
              <a:t>         Сучасне бачення історії України пропонує відомий блогер Свирид Опанасович, або ж просто дід Свирид. Своїми книгами автор доводить, що історія – це цікаво, </a:t>
            </a:r>
            <a:r>
              <a:rPr lang="uk-UA" sz="1800" b="0" i="0" dirty="0" err="1">
                <a:solidFill>
                  <a:srgbClr val="494949"/>
                </a:solidFill>
                <a:effectLst/>
                <a:latin typeface="Times New Roman" panose="02020603050405020304" pitchFamily="18" charset="0"/>
                <a:cs typeface="Times New Roman" panose="02020603050405020304" pitchFamily="18" charset="0"/>
              </a:rPr>
              <a:t>пізнавально</a:t>
            </a:r>
            <a:r>
              <a:rPr lang="uk-UA" sz="1800" b="0" i="0" dirty="0">
                <a:solidFill>
                  <a:srgbClr val="494949"/>
                </a:solidFill>
                <a:effectLst/>
                <a:latin typeface="Times New Roman" panose="02020603050405020304" pitchFamily="18" charset="0"/>
                <a:cs typeface="Times New Roman" panose="02020603050405020304" pitchFamily="18" charset="0"/>
              </a:rPr>
              <a:t> та весело. Він показує українську історію без сліз та журби, спростовуючи усталену думку багатьох про те, що доля України – нещасна, а країна – безглузда та безпорадна. «Історія України від діда Свирида» наразі вийшла друком у 2-х частинах, але автор працює над продовженням. Перша книга висвітлює період від прадавніх часів до 1036 року. У другій книзі розповідається про період від </a:t>
            </a:r>
            <a:r>
              <a:rPr lang="en-US" sz="1800" b="0" i="0" dirty="0">
                <a:solidFill>
                  <a:srgbClr val="494949"/>
                </a:solidFill>
                <a:effectLst/>
                <a:latin typeface="Times New Roman" panose="02020603050405020304" pitchFamily="18" charset="0"/>
                <a:cs typeface="Times New Roman" panose="02020603050405020304" pitchFamily="18" charset="0"/>
              </a:rPr>
              <a:t>XI </a:t>
            </a:r>
            <a:r>
              <a:rPr lang="uk-UA" sz="1800" b="0" i="0" dirty="0">
                <a:solidFill>
                  <a:srgbClr val="494949"/>
                </a:solidFill>
                <a:effectLst/>
                <a:latin typeface="Times New Roman" panose="02020603050405020304" pitchFamily="18" charset="0"/>
                <a:cs typeface="Times New Roman" panose="02020603050405020304" pitchFamily="18" charset="0"/>
              </a:rPr>
              <a:t>століття до кінця </a:t>
            </a:r>
            <a:r>
              <a:rPr lang="en-US" sz="1800" b="0" i="0" dirty="0">
                <a:solidFill>
                  <a:srgbClr val="494949"/>
                </a:solidFill>
                <a:effectLst/>
                <a:latin typeface="Times New Roman" panose="02020603050405020304" pitchFamily="18" charset="0"/>
                <a:cs typeface="Times New Roman" panose="02020603050405020304" pitchFamily="18" charset="0"/>
              </a:rPr>
              <a:t>XIV </a:t>
            </a:r>
            <a:r>
              <a:rPr lang="uk-UA" sz="1800" b="0" i="0" dirty="0">
                <a:solidFill>
                  <a:srgbClr val="494949"/>
                </a:solidFill>
                <a:effectLst/>
                <a:latin typeface="Times New Roman" panose="02020603050405020304" pitchFamily="18" charset="0"/>
                <a:cs typeface="Times New Roman" panose="02020603050405020304" pitchFamily="18" charset="0"/>
              </a:rPr>
              <a:t>століття. Третя книга буде охоплювати події  від Кревської Унії 1385 року і до Хмельниччини (доба Козацтва та Речі Посполитої). Історичні постаті «оживають» у книгах за допомогою діалогів, а кожен читач залучається до аналізу історичних подій.</a:t>
            </a:r>
            <a:endParaRPr lang="uk-UA" b="0" i="0" dirty="0">
              <a:solidFill>
                <a:srgbClr val="49494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36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69906"/>
          </a:xfrm>
          <a:prstGeom prst="rect">
            <a:avLst/>
          </a:prstGeom>
        </p:spPr>
      </p:pic>
      <p:pic>
        <p:nvPicPr>
          <p:cNvPr id="3" name="Рисунок 2">
            <a:extLst>
              <a:ext uri="{FF2B5EF4-FFF2-40B4-BE49-F238E27FC236}">
                <a16:creationId xmlns:a16="http://schemas.microsoft.com/office/drawing/2014/main" id="{5CB4A56F-6601-4C0E-A1AA-EB264828EEAF}"/>
              </a:ext>
            </a:extLst>
          </p:cNvPr>
          <p:cNvPicPr>
            <a:picLocks noChangeAspect="1"/>
          </p:cNvPicPr>
          <p:nvPr/>
        </p:nvPicPr>
        <p:blipFill rotWithShape="1">
          <a:blip r:embed="rId3">
            <a:extLst>
              <a:ext uri="{28A0092B-C50C-407E-A947-70E740481C1C}">
                <a14:useLocalDpi xmlns:a14="http://schemas.microsoft.com/office/drawing/2010/main" val="0"/>
              </a:ext>
            </a:extLst>
          </a:blip>
          <a:srcRect l="35838" t="7536" r="34080" b="11634"/>
          <a:stretch/>
        </p:blipFill>
        <p:spPr>
          <a:xfrm>
            <a:off x="552450" y="676274"/>
            <a:ext cx="3738101" cy="5267326"/>
          </a:xfrm>
          <a:prstGeom prst="rect">
            <a:avLst/>
          </a:prstGeom>
        </p:spPr>
      </p:pic>
      <p:sp>
        <p:nvSpPr>
          <p:cNvPr id="6" name="TextBox 5">
            <a:extLst>
              <a:ext uri="{FF2B5EF4-FFF2-40B4-BE49-F238E27FC236}">
                <a16:creationId xmlns:a16="http://schemas.microsoft.com/office/drawing/2014/main" id="{DF5307FD-F099-46C5-B22E-8330ADB9FBD2}"/>
              </a:ext>
            </a:extLst>
          </p:cNvPr>
          <p:cNvSpPr txBox="1"/>
          <p:nvPr/>
        </p:nvSpPr>
        <p:spPr>
          <a:xfrm>
            <a:off x="5048250" y="329892"/>
            <a:ext cx="6172200" cy="6186309"/>
          </a:xfrm>
          <a:prstGeom prst="rect">
            <a:avLst/>
          </a:prstGeom>
          <a:solidFill>
            <a:schemeClr val="accent5">
              <a:lumMod val="40000"/>
              <a:lumOff val="60000"/>
            </a:schemeClr>
          </a:solidFill>
        </p:spPr>
        <p:txBody>
          <a:bodyPr wrap="square">
            <a:spAutoFit/>
          </a:bodyPr>
          <a:lstStyle/>
          <a:p>
            <a:pPr algn="just"/>
            <a:r>
              <a:rPr lang="uk-UA" sz="2000" b="1" i="0" dirty="0">
                <a:solidFill>
                  <a:srgbClr val="494949"/>
                </a:solidFill>
                <a:effectLst/>
                <a:latin typeface="Times New Roman" panose="02020603050405020304" pitchFamily="18" charset="0"/>
                <a:cs typeface="Times New Roman" panose="02020603050405020304" pitchFamily="18" charset="0"/>
              </a:rPr>
              <a:t>«</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100 важливих подій історії України</a:t>
            </a:r>
            <a:r>
              <a:rPr lang="uk-UA" sz="2000" b="1" i="0" dirty="0">
                <a:solidFill>
                  <a:srgbClr val="494949"/>
                </a:solidFill>
                <a:effectLst/>
                <a:latin typeface="Times New Roman" panose="02020603050405020304" pitchFamily="18" charset="0"/>
                <a:cs typeface="Times New Roman" panose="02020603050405020304" pitchFamily="18" charset="0"/>
              </a:rPr>
              <a:t>» Сорока Юрій</a:t>
            </a:r>
          </a:p>
          <a:p>
            <a:pPr algn="just"/>
            <a:r>
              <a:rPr lang="uk-UA" sz="2000" b="0" i="0" dirty="0">
                <a:solidFill>
                  <a:srgbClr val="494949"/>
                </a:solidFill>
                <a:effectLst/>
                <a:latin typeface="Times New Roman" panose="02020603050405020304" pitchFamily="18" charset="0"/>
                <a:cs typeface="Times New Roman" panose="02020603050405020304" pitchFamily="18" charset="0"/>
              </a:rPr>
              <a:t>          Українська історія багата різноманітними подіями, які вплинули на розвиток України та її становлення. Україну досить довго показували в образі безпорадної жертви, яка не здатна протистояти зовнішньому тиску, співає сумних пісень та весь час страждає. Але цей стереотип спростовують сучасні історики та науковці. У книзі «100 важливих подій історії України» зібрані позитивні події української історії. Автор Юрій Сорока акцентує увагу на перемогах, яких у країни було чимало. Історію України творили відчайдушні герої, незламні воїни, видатні політики, геніальні науковці та філософи, талановиті митці. Найвагоміші моменти історичної спадщини України зібрано в одному виданні, мета якого – показати, що Україна пам’ятає свою історію і, враховуючи багаторічний досвід, має намір будувати щасливе, успішне майбутнє.</a:t>
            </a:r>
          </a:p>
          <a:p>
            <a:br>
              <a:rPr lang="uk-UA" dirty="0"/>
            </a:br>
            <a:endParaRPr lang="uk-UA" dirty="0"/>
          </a:p>
        </p:txBody>
      </p:sp>
    </p:spTree>
    <p:extLst>
      <p:ext uri="{BB962C8B-B14F-4D97-AF65-F5344CB8AC3E}">
        <p14:creationId xmlns:p14="http://schemas.microsoft.com/office/powerpoint/2010/main" val="207065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906"/>
          </a:xfrm>
          <a:prstGeom prst="rect">
            <a:avLst/>
          </a:prstGeom>
        </p:spPr>
      </p:pic>
      <p:pic>
        <p:nvPicPr>
          <p:cNvPr id="3" name="Рисунок 2">
            <a:extLst>
              <a:ext uri="{FF2B5EF4-FFF2-40B4-BE49-F238E27FC236}">
                <a16:creationId xmlns:a16="http://schemas.microsoft.com/office/drawing/2014/main" id="{33FD86C3-EACA-44F6-959F-A53B6C0A63C2}"/>
              </a:ext>
            </a:extLst>
          </p:cNvPr>
          <p:cNvPicPr>
            <a:picLocks noChangeAspect="1"/>
          </p:cNvPicPr>
          <p:nvPr/>
        </p:nvPicPr>
        <p:blipFill rotWithShape="1">
          <a:blip r:embed="rId3">
            <a:extLst>
              <a:ext uri="{28A0092B-C50C-407E-A947-70E740481C1C}">
                <a14:useLocalDpi xmlns:a14="http://schemas.microsoft.com/office/drawing/2010/main" val="0"/>
              </a:ext>
            </a:extLst>
          </a:blip>
          <a:srcRect l="34178" t="8864" r="34178" b="8397"/>
          <a:stretch/>
        </p:blipFill>
        <p:spPr>
          <a:xfrm>
            <a:off x="7581899" y="400050"/>
            <a:ext cx="4188279" cy="5791200"/>
          </a:xfrm>
          <a:prstGeom prst="rect">
            <a:avLst/>
          </a:prstGeom>
        </p:spPr>
      </p:pic>
      <p:sp>
        <p:nvSpPr>
          <p:cNvPr id="6" name="TextBox 5">
            <a:extLst>
              <a:ext uri="{FF2B5EF4-FFF2-40B4-BE49-F238E27FC236}">
                <a16:creationId xmlns:a16="http://schemas.microsoft.com/office/drawing/2014/main" id="{9861D661-6836-457F-9CEB-16A23F4BC39A}"/>
              </a:ext>
            </a:extLst>
          </p:cNvPr>
          <p:cNvSpPr txBox="1"/>
          <p:nvPr/>
        </p:nvSpPr>
        <p:spPr>
          <a:xfrm>
            <a:off x="609600" y="819180"/>
            <a:ext cx="6172200" cy="5016758"/>
          </a:xfrm>
          <a:prstGeom prst="rect">
            <a:avLst/>
          </a:prstGeom>
          <a:solidFill>
            <a:schemeClr val="accent5">
              <a:lumMod val="40000"/>
              <a:lumOff val="60000"/>
            </a:schemeClr>
          </a:solidFill>
        </p:spPr>
        <p:txBody>
          <a:bodyPr wrap="square">
            <a:spAutoFit/>
          </a:bodyPr>
          <a:lstStyle/>
          <a:p>
            <a:pPr algn="ctr"/>
            <a:r>
              <a:rPr lang="uk-UA" sz="2000" b="1" i="0" dirty="0">
                <a:solidFill>
                  <a:srgbClr val="494949"/>
                </a:solidFill>
                <a:effectLst/>
                <a:latin typeface="Times New Roman" panose="02020603050405020304" pitchFamily="18" charset="0"/>
                <a:cs typeface="Times New Roman" panose="02020603050405020304" pitchFamily="18" charset="0"/>
              </a:rPr>
              <a:t>«</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Червоний голод. Війна Сталіна проти України</a:t>
            </a:r>
            <a:r>
              <a:rPr lang="uk-UA" sz="2000" b="1" i="0" dirty="0">
                <a:solidFill>
                  <a:srgbClr val="494949"/>
                </a:solidFill>
                <a:effectLst/>
                <a:latin typeface="Times New Roman" panose="02020603050405020304" pitchFamily="18" charset="0"/>
                <a:cs typeface="Times New Roman" panose="02020603050405020304" pitchFamily="18" charset="0"/>
              </a:rPr>
              <a:t>» </a:t>
            </a:r>
            <a:r>
              <a:rPr lang="uk-UA" sz="2000" b="1" i="0" dirty="0" err="1">
                <a:solidFill>
                  <a:srgbClr val="494949"/>
                </a:solidFill>
                <a:effectLst/>
                <a:latin typeface="Times New Roman" panose="02020603050405020304" pitchFamily="18" charset="0"/>
                <a:cs typeface="Times New Roman" panose="02020603050405020304" pitchFamily="18" charset="0"/>
              </a:rPr>
              <a:t>Енн</a:t>
            </a:r>
            <a:r>
              <a:rPr lang="uk-UA" sz="2000" b="1" i="0" dirty="0">
                <a:solidFill>
                  <a:srgbClr val="494949"/>
                </a:solidFill>
                <a:effectLst/>
                <a:latin typeface="Times New Roman" panose="02020603050405020304" pitchFamily="18" charset="0"/>
                <a:cs typeface="Times New Roman" panose="02020603050405020304" pitchFamily="18" charset="0"/>
              </a:rPr>
              <a:t> </a:t>
            </a:r>
            <a:r>
              <a:rPr lang="uk-UA" sz="2000" b="1" i="0" dirty="0" err="1">
                <a:solidFill>
                  <a:srgbClr val="494949"/>
                </a:solidFill>
                <a:effectLst/>
                <a:latin typeface="Times New Roman" panose="02020603050405020304" pitchFamily="18" charset="0"/>
                <a:cs typeface="Times New Roman" panose="02020603050405020304" pitchFamily="18" charset="0"/>
              </a:rPr>
              <a:t>Еплбом</a:t>
            </a:r>
            <a:endParaRPr lang="uk-UA" sz="2000" b="1" i="0" dirty="0">
              <a:solidFill>
                <a:srgbClr val="494949"/>
              </a:solidFill>
              <a:effectLst/>
              <a:latin typeface="Times New Roman" panose="02020603050405020304" pitchFamily="18" charset="0"/>
              <a:cs typeface="Times New Roman" panose="02020603050405020304" pitchFamily="18" charset="0"/>
            </a:endParaRPr>
          </a:p>
          <a:p>
            <a:pPr algn="just"/>
            <a:r>
              <a:rPr lang="uk-UA" sz="2000" b="0" i="0" dirty="0">
                <a:solidFill>
                  <a:srgbClr val="494949"/>
                </a:solidFill>
                <a:effectLst/>
                <a:latin typeface="Times New Roman" panose="02020603050405020304" pitchFamily="18" charset="0"/>
                <a:cs typeface="Times New Roman" panose="02020603050405020304" pitchFamily="18" charset="0"/>
              </a:rPr>
              <a:t>Якщо попередні дві книги дали читачу уявлення про те, що Україна – міцна держава із численними позитивними історичними подіями, то книга «Червоний голод. Війна Сталіна проти України» повертає аудиторію до сумної реальності. Адже голод 1932-1933 років – це чорна пляма в історії українського народу, про яку пам’ятають донині. Книга написана на основі архівів, мемуарів, усних свідчень, досліджень науковців. Правда про штучний голод, створений комуністичною владою, може багато пояснити і про теперішні російсько-українські відносини, враховуючи спільне радянське минуле.</a:t>
            </a:r>
          </a:p>
          <a:p>
            <a:pPr algn="just"/>
            <a:br>
              <a:rPr lang="uk-UA" sz="2000" dirty="0">
                <a:latin typeface="Times New Roman" panose="02020603050405020304" pitchFamily="18" charset="0"/>
                <a:cs typeface="Times New Roman" panose="02020603050405020304" pitchFamily="18" charset="0"/>
              </a:rPr>
            </a:b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48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69906"/>
          </a:xfrm>
          <a:prstGeom prst="rect">
            <a:avLst/>
          </a:prstGeom>
        </p:spPr>
      </p:pic>
      <p:pic>
        <p:nvPicPr>
          <p:cNvPr id="3" name="Рисунок 2">
            <a:extLst>
              <a:ext uri="{FF2B5EF4-FFF2-40B4-BE49-F238E27FC236}">
                <a16:creationId xmlns:a16="http://schemas.microsoft.com/office/drawing/2014/main" id="{70876BB7-F8ED-4022-9939-86B4AAEFF340}"/>
              </a:ext>
            </a:extLst>
          </p:cNvPr>
          <p:cNvPicPr>
            <a:picLocks noChangeAspect="1"/>
          </p:cNvPicPr>
          <p:nvPr/>
        </p:nvPicPr>
        <p:blipFill rotWithShape="1">
          <a:blip r:embed="rId3">
            <a:extLst>
              <a:ext uri="{28A0092B-C50C-407E-A947-70E740481C1C}">
                <a14:useLocalDpi xmlns:a14="http://schemas.microsoft.com/office/drawing/2010/main" val="0"/>
              </a:ext>
            </a:extLst>
          </a:blip>
          <a:srcRect l="32127" t="6978" r="32615" b="8468"/>
          <a:stretch/>
        </p:blipFill>
        <p:spPr>
          <a:xfrm>
            <a:off x="352425" y="628649"/>
            <a:ext cx="4218631" cy="5305425"/>
          </a:xfrm>
          <a:prstGeom prst="rect">
            <a:avLst/>
          </a:prstGeom>
        </p:spPr>
      </p:pic>
      <p:sp>
        <p:nvSpPr>
          <p:cNvPr id="6" name="TextBox 5">
            <a:extLst>
              <a:ext uri="{FF2B5EF4-FFF2-40B4-BE49-F238E27FC236}">
                <a16:creationId xmlns:a16="http://schemas.microsoft.com/office/drawing/2014/main" id="{3571059D-1C2E-490A-8CF2-59C44E57EF85}"/>
              </a:ext>
            </a:extLst>
          </p:cNvPr>
          <p:cNvSpPr txBox="1"/>
          <p:nvPr/>
        </p:nvSpPr>
        <p:spPr>
          <a:xfrm>
            <a:off x="5295428" y="862429"/>
            <a:ext cx="6172200" cy="5016758"/>
          </a:xfrm>
          <a:prstGeom prst="rect">
            <a:avLst/>
          </a:prstGeom>
          <a:solidFill>
            <a:schemeClr val="accent5">
              <a:lumMod val="40000"/>
              <a:lumOff val="60000"/>
            </a:schemeClr>
          </a:solidFill>
        </p:spPr>
        <p:txBody>
          <a:bodyPr wrap="square">
            <a:spAutoFit/>
          </a:bodyPr>
          <a:lstStyle/>
          <a:p>
            <a:pPr algn="ctr"/>
            <a:r>
              <a:rPr lang="uk-UA" sz="2000" b="1" i="0" dirty="0">
                <a:solidFill>
                  <a:srgbClr val="494949"/>
                </a:solidFill>
                <a:effectLst/>
                <a:latin typeface="Times New Roman" panose="02020603050405020304" pitchFamily="18" charset="0"/>
                <a:cs typeface="Times New Roman" panose="02020603050405020304" pitchFamily="18" charset="0"/>
              </a:rPr>
              <a:t>«</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Україна. Все що робить нас українцями</a:t>
            </a:r>
            <a:r>
              <a:rPr lang="uk-UA" sz="2000" b="1" i="0" dirty="0">
                <a:solidFill>
                  <a:srgbClr val="494949"/>
                </a:solidFill>
                <a:effectLst/>
                <a:latin typeface="Times New Roman" panose="02020603050405020304" pitchFamily="18" charset="0"/>
                <a:cs typeface="Times New Roman" panose="02020603050405020304" pitchFamily="18" charset="0"/>
              </a:rPr>
              <a:t>» </a:t>
            </a:r>
          </a:p>
          <a:p>
            <a:pPr algn="ctr"/>
            <a:r>
              <a:rPr lang="uk-UA" sz="2000" b="1" i="0" dirty="0">
                <a:solidFill>
                  <a:srgbClr val="494949"/>
                </a:solidFill>
                <a:effectLst/>
                <a:latin typeface="Times New Roman" panose="02020603050405020304" pitchFamily="18" charset="0"/>
                <a:cs typeface="Times New Roman" panose="02020603050405020304" pitchFamily="18" charset="0"/>
              </a:rPr>
              <a:t>Оксана Лаврик</a:t>
            </a:r>
          </a:p>
          <a:p>
            <a:pPr algn="just"/>
            <a:r>
              <a:rPr lang="uk-UA" sz="2000" b="0" i="0" dirty="0">
                <a:solidFill>
                  <a:srgbClr val="494949"/>
                </a:solidFill>
                <a:effectLst/>
                <a:latin typeface="Times New Roman" panose="02020603050405020304" pitchFamily="18" charset="0"/>
                <a:cs typeface="Times New Roman" panose="02020603050405020304" pitchFamily="18" charset="0"/>
              </a:rPr>
              <a:t>        Недостатньо народитися і жити в Україні, щоб відчути себе українцем – у цьому впевнена авторка книги «Україна. Все що робить нас українцями» Оксана Лаврик. Вона стверджує, що необхідно вчити історію, звичаї, побут, мову та культуру свого народу. </a:t>
            </a:r>
            <a:r>
              <a:rPr lang="uk-UA" sz="2000" b="0" i="0" dirty="0" err="1">
                <a:solidFill>
                  <a:srgbClr val="494949"/>
                </a:solidFill>
                <a:effectLst/>
                <a:latin typeface="Times New Roman" panose="02020603050405020304" pitchFamily="18" charset="0"/>
                <a:cs typeface="Times New Roman" panose="02020603050405020304" pitchFamily="18" charset="0"/>
              </a:rPr>
              <a:t>Науковиця</a:t>
            </a:r>
            <a:r>
              <a:rPr lang="uk-UA" sz="2000" b="0" i="0" dirty="0">
                <a:solidFill>
                  <a:srgbClr val="494949"/>
                </a:solidFill>
                <a:effectLst/>
                <a:latin typeface="Times New Roman" panose="02020603050405020304" pitchFamily="18" charset="0"/>
                <a:cs typeface="Times New Roman" panose="02020603050405020304" pitchFamily="18" charset="0"/>
              </a:rPr>
              <a:t> відшукала безліч </a:t>
            </a:r>
            <a:r>
              <a:rPr lang="uk-UA" sz="2000" b="0" i="0" dirty="0" err="1">
                <a:solidFill>
                  <a:srgbClr val="494949"/>
                </a:solidFill>
                <a:effectLst/>
                <a:latin typeface="Times New Roman" panose="02020603050405020304" pitchFamily="18" charset="0"/>
                <a:cs typeface="Times New Roman" panose="02020603050405020304" pitchFamily="18" charset="0"/>
              </a:rPr>
              <a:t>цікавинок</a:t>
            </a:r>
            <a:r>
              <a:rPr lang="uk-UA" sz="2000" b="0" i="0" dirty="0">
                <a:solidFill>
                  <a:srgbClr val="494949"/>
                </a:solidFill>
                <a:effectLst/>
                <a:latin typeface="Times New Roman" panose="02020603050405020304" pitchFamily="18" charset="0"/>
                <a:cs typeface="Times New Roman" panose="02020603050405020304" pitchFamily="18" charset="0"/>
              </a:rPr>
              <a:t> про обряди і традиції українців. У книгу ввійшли давні легенди, думи, прислів'я, приказки, загадки тощо. Цікавим додатком стали давні рецепти, за якими прабабусі та бабусі готували щоденні та святкові страви. Книга набула особливого колориту завдяки акварельним ілюстраціям Надії </a:t>
            </a:r>
            <a:r>
              <a:rPr lang="uk-UA" sz="2000" b="0" i="0" dirty="0" err="1">
                <a:solidFill>
                  <a:srgbClr val="494949"/>
                </a:solidFill>
                <a:effectLst/>
                <a:latin typeface="Times New Roman" panose="02020603050405020304" pitchFamily="18" charset="0"/>
                <a:cs typeface="Times New Roman" panose="02020603050405020304" pitchFamily="18" charset="0"/>
              </a:rPr>
              <a:t>Старовойтової</a:t>
            </a:r>
            <a:r>
              <a:rPr lang="uk-UA" sz="2000" b="0" i="0" dirty="0">
                <a:solidFill>
                  <a:srgbClr val="494949"/>
                </a:solidFill>
                <a:effectLst/>
                <a:latin typeface="Times New Roman" panose="02020603050405020304" pitchFamily="18" charset="0"/>
                <a:cs typeface="Times New Roman" panose="02020603050405020304" pitchFamily="18" charset="0"/>
              </a:rPr>
              <a:t> та світлинам фотографа Володимира Луценка.</a:t>
            </a:r>
          </a:p>
          <a:p>
            <a:pPr algn="just"/>
            <a:r>
              <a:rPr lang="uk-UA" sz="2000" dirty="0">
                <a:solidFill>
                  <a:srgbClr val="494949"/>
                </a:solidFill>
                <a:latin typeface="Times New Roman" panose="02020603050405020304" pitchFamily="18" charset="0"/>
                <a:cs typeface="Times New Roman" panose="02020603050405020304" pitchFamily="18" charset="0"/>
              </a:rPr>
              <a:t>         Книга є у бібліотеці ліцею.</a:t>
            </a:r>
            <a:endParaRPr lang="uk-UA" sz="2000" b="0" i="0" dirty="0">
              <a:solidFill>
                <a:srgbClr val="49494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53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69906"/>
          </a:xfrm>
          <a:prstGeom prst="rect">
            <a:avLst/>
          </a:prstGeom>
        </p:spPr>
      </p:pic>
      <p:pic>
        <p:nvPicPr>
          <p:cNvPr id="9" name="Рисунок 8">
            <a:extLst>
              <a:ext uri="{FF2B5EF4-FFF2-40B4-BE49-F238E27FC236}">
                <a16:creationId xmlns:a16="http://schemas.microsoft.com/office/drawing/2014/main" id="{839FFE45-35D7-40E8-B840-D184892E9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133" y="-466725"/>
            <a:ext cx="4443984" cy="6858000"/>
          </a:xfrm>
          <a:prstGeom prst="rect">
            <a:avLst/>
          </a:prstGeom>
        </p:spPr>
      </p:pic>
      <p:sp>
        <p:nvSpPr>
          <p:cNvPr id="11" name="TextBox 10">
            <a:extLst>
              <a:ext uri="{FF2B5EF4-FFF2-40B4-BE49-F238E27FC236}">
                <a16:creationId xmlns:a16="http://schemas.microsoft.com/office/drawing/2014/main" id="{E84E022E-25EC-4D52-92B6-AD969ABE0ACC}"/>
              </a:ext>
            </a:extLst>
          </p:cNvPr>
          <p:cNvSpPr txBox="1"/>
          <p:nvPr/>
        </p:nvSpPr>
        <p:spPr>
          <a:xfrm>
            <a:off x="987933" y="977116"/>
            <a:ext cx="6172200" cy="4708981"/>
          </a:xfrm>
          <a:prstGeom prst="rect">
            <a:avLst/>
          </a:prstGeom>
          <a:solidFill>
            <a:schemeClr val="accent5">
              <a:lumMod val="40000"/>
              <a:lumOff val="60000"/>
            </a:schemeClr>
          </a:solidFill>
        </p:spPr>
        <p:txBody>
          <a:bodyPr wrap="square">
            <a:spAutoFit/>
          </a:bodyPr>
          <a:lstStyle/>
          <a:p>
            <a:pPr algn="ctr"/>
            <a:r>
              <a:rPr lang="uk-UA" sz="2000" b="1" i="0" dirty="0">
                <a:solidFill>
                  <a:srgbClr val="494949"/>
                </a:solidFill>
                <a:effectLst/>
                <a:latin typeface="Times New Roman" panose="02020603050405020304" pitchFamily="18" charset="0"/>
                <a:cs typeface="Times New Roman" panose="02020603050405020304" pitchFamily="18" charset="0"/>
              </a:rPr>
              <a:t>«</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З Україною в серці: </a:t>
            </a:r>
            <a:r>
              <a:rPr lang="uk-UA" sz="2000" b="1" i="0" u="sng" dirty="0" err="1">
                <a:solidFill>
                  <a:srgbClr val="00008B"/>
                </a:solidFill>
                <a:effectLst/>
                <a:latin typeface="Times New Roman" panose="02020603050405020304" pitchFamily="18" charset="0"/>
                <a:cs typeface="Times New Roman" panose="02020603050405020304" pitchFamily="18" charset="0"/>
                <a:hlinkClick r:id="rId4"/>
              </a:rPr>
              <a:t>патр</a:t>
            </a:r>
            <a:r>
              <a:rPr lang="en-US" sz="2000" b="1" i="0" u="sng" dirty="0" err="1">
                <a:solidFill>
                  <a:srgbClr val="00008B"/>
                </a:solidFill>
                <a:effectLst/>
                <a:latin typeface="Times New Roman" panose="02020603050405020304" pitchFamily="18" charset="0"/>
                <a:cs typeface="Times New Roman" panose="02020603050405020304" pitchFamily="18" charset="0"/>
                <a:hlinkClick r:id="rId4"/>
              </a:rPr>
              <a:t>i</a:t>
            </a:r>
            <a:r>
              <a:rPr lang="uk-UA" sz="2000" b="1" i="0" u="sng" dirty="0" err="1">
                <a:solidFill>
                  <a:srgbClr val="00008B"/>
                </a:solidFill>
                <a:effectLst/>
                <a:latin typeface="Times New Roman" panose="02020603050405020304" pitchFamily="18" charset="0"/>
                <a:cs typeface="Times New Roman" panose="02020603050405020304" pitchFamily="18" charset="0"/>
                <a:hlinkClick r:id="rId4"/>
              </a:rPr>
              <a:t>отична</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 </a:t>
            </a:r>
            <a:r>
              <a:rPr lang="uk-UA" sz="2000" b="1" i="0" u="sng" dirty="0" err="1">
                <a:solidFill>
                  <a:srgbClr val="00008B"/>
                </a:solidFill>
                <a:effectLst/>
                <a:latin typeface="Times New Roman" panose="02020603050405020304" pitchFamily="18" charset="0"/>
                <a:cs typeface="Times New Roman" panose="02020603050405020304" pitchFamily="18" charset="0"/>
                <a:hlinkClick r:id="rId4"/>
              </a:rPr>
              <a:t>хрестомат</a:t>
            </a:r>
            <a:r>
              <a:rPr lang="en-US" sz="2000" b="1" i="0" u="sng" dirty="0" err="1">
                <a:solidFill>
                  <a:srgbClr val="00008B"/>
                </a:solidFill>
                <a:effectLst/>
                <a:latin typeface="Times New Roman" panose="02020603050405020304" pitchFamily="18" charset="0"/>
                <a:cs typeface="Times New Roman" panose="02020603050405020304" pitchFamily="18" charset="0"/>
                <a:hlinkClick r:id="rId4"/>
              </a:rPr>
              <a:t>i</a:t>
            </a:r>
            <a:r>
              <a:rPr lang="uk-UA" sz="2000" b="1" i="0" u="sng" dirty="0">
                <a:solidFill>
                  <a:srgbClr val="00008B"/>
                </a:solidFill>
                <a:effectLst/>
                <a:latin typeface="Times New Roman" panose="02020603050405020304" pitchFamily="18" charset="0"/>
                <a:cs typeface="Times New Roman" panose="02020603050405020304" pitchFamily="18" charset="0"/>
                <a:hlinkClick r:id="rId4"/>
              </a:rPr>
              <a:t>я</a:t>
            </a:r>
            <a:r>
              <a:rPr lang="uk-UA" sz="2000" b="1" i="0" dirty="0">
                <a:solidFill>
                  <a:srgbClr val="494949"/>
                </a:solidFill>
                <a:effectLst/>
                <a:latin typeface="Times New Roman" panose="02020603050405020304" pitchFamily="18" charset="0"/>
                <a:cs typeface="Times New Roman" panose="02020603050405020304" pitchFamily="18" charset="0"/>
              </a:rPr>
              <a:t>»</a:t>
            </a:r>
          </a:p>
          <a:p>
            <a:pPr algn="just"/>
            <a:r>
              <a:rPr lang="uk-UA" sz="2000" b="1" i="0" dirty="0">
                <a:solidFill>
                  <a:srgbClr val="494949"/>
                </a:solidFill>
                <a:effectLst/>
                <a:latin typeface="Times New Roman" panose="02020603050405020304" pitchFamily="18" charset="0"/>
                <a:cs typeface="Times New Roman" panose="02020603050405020304" pitchFamily="18" charset="0"/>
              </a:rPr>
              <a:t>      </a:t>
            </a:r>
            <a:r>
              <a:rPr lang="uk-UA" sz="2000" b="0" i="0" dirty="0">
                <a:solidFill>
                  <a:srgbClr val="494949"/>
                </a:solidFill>
                <a:effectLst/>
                <a:latin typeface="Times New Roman" panose="02020603050405020304" pitchFamily="18" charset="0"/>
                <a:cs typeface="Times New Roman" panose="02020603050405020304" pitchFamily="18" charset="0"/>
              </a:rPr>
              <a:t>Книга, у якій зібрано найкращі твори українських класиків, створена не лише для школярів, а й для дорослих читачів. Хрестоматія вміщує кращі приклади української літератури, серед яких: поезії Тараса Шевченка, Лесі Українки, Володимира Сосюри, Івана Драча, Миколи Вінграновського, Миколи Вороного та інших, прозові твори Олександра Довженка, Остапа Вишні, Юрія Смолича, Андрія Чайковського та інших. Видання повністю виправдовує свою мету – пробудити патріотичний дух читача, показати багатство літературної спадщини України, познайомити читачів із ще не знаними творами українських письменників.</a:t>
            </a:r>
          </a:p>
          <a:p>
            <a:pPr algn="just"/>
            <a:r>
              <a:rPr lang="uk-UA" sz="2000" dirty="0">
                <a:solidFill>
                  <a:srgbClr val="494949"/>
                </a:solidFill>
                <a:latin typeface="Times New Roman" panose="02020603050405020304" pitchFamily="18" charset="0"/>
                <a:cs typeface="Times New Roman" panose="02020603050405020304" pitchFamily="18" charset="0"/>
              </a:rPr>
              <a:t>       Книга є у бібліотеці ліцею.</a:t>
            </a:r>
            <a:endParaRPr lang="uk-UA" sz="2000" b="0" i="0" dirty="0">
              <a:solidFill>
                <a:srgbClr val="49494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48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906"/>
          </a:xfrm>
          <a:prstGeom prst="rect">
            <a:avLst/>
          </a:prstGeom>
        </p:spPr>
      </p:pic>
      <p:pic>
        <p:nvPicPr>
          <p:cNvPr id="3" name="Рисунок 2">
            <a:extLst>
              <a:ext uri="{FF2B5EF4-FFF2-40B4-BE49-F238E27FC236}">
                <a16:creationId xmlns:a16="http://schemas.microsoft.com/office/drawing/2014/main" id="{7A7C293E-F563-4C81-904D-B34B657D7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10" y="142875"/>
            <a:ext cx="2452181" cy="4048125"/>
          </a:xfrm>
          <a:prstGeom prst="rect">
            <a:avLst/>
          </a:prstGeom>
        </p:spPr>
      </p:pic>
      <p:pic>
        <p:nvPicPr>
          <p:cNvPr id="6" name="Рисунок 5">
            <a:extLst>
              <a:ext uri="{FF2B5EF4-FFF2-40B4-BE49-F238E27FC236}">
                <a16:creationId xmlns:a16="http://schemas.microsoft.com/office/drawing/2014/main" id="{79620D47-E83B-4D23-AA06-39A402E72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257" y="533400"/>
            <a:ext cx="2624667" cy="4133850"/>
          </a:xfrm>
          <a:prstGeom prst="rect">
            <a:avLst/>
          </a:prstGeom>
        </p:spPr>
      </p:pic>
      <p:sp>
        <p:nvSpPr>
          <p:cNvPr id="9" name="TextBox 8">
            <a:extLst>
              <a:ext uri="{FF2B5EF4-FFF2-40B4-BE49-F238E27FC236}">
                <a16:creationId xmlns:a16="http://schemas.microsoft.com/office/drawing/2014/main" id="{B4DCA8D0-AC2A-4176-87C4-0421BB9587BD}"/>
              </a:ext>
            </a:extLst>
          </p:cNvPr>
          <p:cNvSpPr txBox="1"/>
          <p:nvPr/>
        </p:nvSpPr>
        <p:spPr>
          <a:xfrm>
            <a:off x="5653248" y="1390650"/>
            <a:ext cx="6172200" cy="5016758"/>
          </a:xfrm>
          <a:prstGeom prst="rect">
            <a:avLst/>
          </a:prstGeom>
          <a:solidFill>
            <a:schemeClr val="accent5">
              <a:lumMod val="40000"/>
              <a:lumOff val="60000"/>
            </a:schemeClr>
          </a:solidFill>
        </p:spPr>
        <p:txBody>
          <a:bodyPr wrap="square">
            <a:spAutoFit/>
          </a:bodyPr>
          <a:lstStyle/>
          <a:p>
            <a:pPr algn="ctr"/>
            <a:r>
              <a:rPr lang="uk-UA" sz="2000" b="1" i="0" dirty="0">
                <a:solidFill>
                  <a:srgbClr val="494949"/>
                </a:solidFill>
                <a:effectLst/>
                <a:latin typeface="Times New Roman" panose="02020603050405020304" pitchFamily="18" charset="0"/>
                <a:cs typeface="Times New Roman" panose="02020603050405020304" pitchFamily="18" charset="0"/>
              </a:rPr>
              <a:t>Книги «</a:t>
            </a:r>
            <a:r>
              <a:rPr lang="uk-UA" sz="2000" b="1" i="0" u="sng" dirty="0">
                <a:solidFill>
                  <a:srgbClr val="00008B"/>
                </a:solidFill>
                <a:effectLst/>
                <a:latin typeface="Times New Roman" panose="02020603050405020304" pitchFamily="18" charset="0"/>
                <a:cs typeface="Times New Roman" panose="02020603050405020304" pitchFamily="18" charset="0"/>
                <a:hlinkClick r:id="rId5"/>
              </a:rPr>
              <a:t>Проект Україна</a:t>
            </a:r>
            <a:r>
              <a:rPr lang="uk-UA" sz="2000" b="1" i="0" dirty="0">
                <a:solidFill>
                  <a:srgbClr val="494949"/>
                </a:solidFill>
                <a:effectLst/>
                <a:latin typeface="Times New Roman" panose="02020603050405020304" pitchFamily="18" charset="0"/>
                <a:cs typeface="Times New Roman" panose="02020603050405020304" pitchFamily="18" charset="0"/>
              </a:rPr>
              <a:t>»</a:t>
            </a:r>
          </a:p>
          <a:p>
            <a:pPr algn="just"/>
            <a:r>
              <a:rPr lang="uk-UA" sz="2000" b="0" i="0" dirty="0">
                <a:solidFill>
                  <a:srgbClr val="494949"/>
                </a:solidFill>
                <a:effectLst/>
                <a:latin typeface="Times New Roman" panose="02020603050405020304" pitchFamily="18" charset="0"/>
                <a:cs typeface="Times New Roman" panose="02020603050405020304" pitchFamily="18" charset="0"/>
              </a:rPr>
              <a:t>        Данило Яневський – телеведучий, журналіст, доктор історичних наук започаткував «Проект Україна», присвячений історії України. У своїх історичних працях автор висловлює альтернативні, надзвичайно сміливі погляди на минуле України. З-під пера історика в рамках Проекту «Україна» вийшли такі монографії: «Таємниця Михайла Грушевського», «Спроба Павла Скоропадського», «Крах Симона Петлюри», «Жертва УПА, місія Романа Шухевича», «Відомі історії нашої держави», «Архітектори, виконроби, робітники ТТ» та інші. Критичне ставлення Данила Яневського до історії України, яку «творять в Москві та інших географічних центрах світу», дозволить переосмислити багато інформації, подивитись на українську історію під іншим кутом.</a:t>
            </a:r>
          </a:p>
        </p:txBody>
      </p:sp>
    </p:spTree>
    <p:extLst>
      <p:ext uri="{BB962C8B-B14F-4D97-AF65-F5344CB8AC3E}">
        <p14:creationId xmlns:p14="http://schemas.microsoft.com/office/powerpoint/2010/main" val="180399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09B248-108C-4A37-B8A4-ADE648F80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69906"/>
          </a:xfrm>
          <a:prstGeom prst="rect">
            <a:avLst/>
          </a:prstGeom>
        </p:spPr>
      </p:pic>
      <p:pic>
        <p:nvPicPr>
          <p:cNvPr id="3" name="Рисунок 2">
            <a:extLst>
              <a:ext uri="{FF2B5EF4-FFF2-40B4-BE49-F238E27FC236}">
                <a16:creationId xmlns:a16="http://schemas.microsoft.com/office/drawing/2014/main" id="{69B0E7A3-E2EF-463F-9D6E-68659AC27E04}"/>
              </a:ext>
            </a:extLst>
          </p:cNvPr>
          <p:cNvPicPr>
            <a:picLocks noChangeAspect="1"/>
          </p:cNvPicPr>
          <p:nvPr/>
        </p:nvPicPr>
        <p:blipFill rotWithShape="1">
          <a:blip r:embed="rId3">
            <a:extLst>
              <a:ext uri="{28A0092B-C50C-407E-A947-70E740481C1C}">
                <a14:useLocalDpi xmlns:a14="http://schemas.microsoft.com/office/drawing/2010/main" val="0"/>
              </a:ext>
            </a:extLst>
          </a:blip>
          <a:srcRect l="33396" t="6791" r="33494" b="6233"/>
          <a:stretch/>
        </p:blipFill>
        <p:spPr>
          <a:xfrm>
            <a:off x="7610475" y="495300"/>
            <a:ext cx="3996461" cy="5505450"/>
          </a:xfrm>
          <a:prstGeom prst="rect">
            <a:avLst/>
          </a:prstGeom>
        </p:spPr>
      </p:pic>
      <p:sp>
        <p:nvSpPr>
          <p:cNvPr id="6" name="TextBox 5">
            <a:extLst>
              <a:ext uri="{FF2B5EF4-FFF2-40B4-BE49-F238E27FC236}">
                <a16:creationId xmlns:a16="http://schemas.microsoft.com/office/drawing/2014/main" id="{4A56B3B4-98CA-41F7-9E8C-D564E96CE509}"/>
              </a:ext>
            </a:extLst>
          </p:cNvPr>
          <p:cNvSpPr txBox="1"/>
          <p:nvPr/>
        </p:nvSpPr>
        <p:spPr>
          <a:xfrm>
            <a:off x="938213" y="1376333"/>
            <a:ext cx="6172200" cy="4093428"/>
          </a:xfrm>
          <a:prstGeom prst="rect">
            <a:avLst/>
          </a:prstGeom>
          <a:solidFill>
            <a:schemeClr val="accent5">
              <a:lumMod val="40000"/>
              <a:lumOff val="60000"/>
            </a:schemeClr>
          </a:solidFill>
        </p:spPr>
        <p:txBody>
          <a:bodyPr wrap="square">
            <a:spAutoFit/>
          </a:bodyPr>
          <a:lstStyle/>
          <a:p>
            <a:pPr algn="ctr"/>
            <a:r>
              <a:rPr lang="en-US" sz="2000" b="1" i="0" dirty="0">
                <a:solidFill>
                  <a:srgbClr val="494949"/>
                </a:solidFill>
                <a:effectLst/>
                <a:latin typeface="Times New Roman" panose="02020603050405020304" pitchFamily="18" charset="0"/>
                <a:cs typeface="Times New Roman" panose="02020603050405020304" pitchFamily="18" charset="0"/>
              </a:rPr>
              <a:t>«</a:t>
            </a:r>
            <a:r>
              <a:rPr lang="en-US" sz="2000" b="1" i="0" u="sng" dirty="0" err="1">
                <a:solidFill>
                  <a:srgbClr val="00008B"/>
                </a:solidFill>
                <a:effectLst/>
                <a:latin typeface="Times New Roman" panose="02020603050405020304" pitchFamily="18" charset="0"/>
                <a:cs typeface="Times New Roman" panose="02020603050405020304" pitchFamily="18" charset="0"/>
                <a:hlinkClick r:id="rId4"/>
              </a:rPr>
              <a:t>Travelbook</a:t>
            </a:r>
            <a:r>
              <a:rPr lang="en-US" sz="2000" b="1" i="0" u="sng" dirty="0">
                <a:solidFill>
                  <a:srgbClr val="00008B"/>
                </a:solidFill>
                <a:effectLst/>
                <a:latin typeface="Times New Roman" panose="02020603050405020304" pitchFamily="18" charset="0"/>
                <a:cs typeface="Times New Roman" panose="02020603050405020304" pitchFamily="18" charset="0"/>
                <a:hlinkClick r:id="rId4"/>
              </a:rPr>
              <a:t>. UKRAINE</a:t>
            </a:r>
            <a:r>
              <a:rPr lang="en-US" sz="2000" b="1" i="0" dirty="0">
                <a:solidFill>
                  <a:srgbClr val="494949"/>
                </a:solidFill>
                <a:effectLst/>
                <a:latin typeface="Times New Roman" panose="02020603050405020304" pitchFamily="18" charset="0"/>
                <a:cs typeface="Times New Roman" panose="02020603050405020304" pitchFamily="18" charset="0"/>
              </a:rPr>
              <a:t>» </a:t>
            </a:r>
            <a:r>
              <a:rPr lang="uk-UA" sz="2000" b="1" i="0" dirty="0">
                <a:solidFill>
                  <a:srgbClr val="494949"/>
                </a:solidFill>
                <a:effectLst/>
                <a:latin typeface="Times New Roman" panose="02020603050405020304" pitchFamily="18" charset="0"/>
                <a:cs typeface="Times New Roman" panose="02020603050405020304" pitchFamily="18" charset="0"/>
              </a:rPr>
              <a:t>Ірина Тараненко, Юлія </a:t>
            </a:r>
            <a:r>
              <a:rPr lang="uk-UA" sz="2000" b="1" i="0" dirty="0" err="1">
                <a:solidFill>
                  <a:srgbClr val="494949"/>
                </a:solidFill>
                <a:effectLst/>
                <a:latin typeface="Times New Roman" panose="02020603050405020304" pitchFamily="18" charset="0"/>
                <a:cs typeface="Times New Roman" panose="02020603050405020304" pitchFamily="18" charset="0"/>
              </a:rPr>
              <a:t>Курова</a:t>
            </a:r>
            <a:r>
              <a:rPr lang="uk-UA" sz="2000" b="1" i="0" dirty="0">
                <a:solidFill>
                  <a:srgbClr val="494949"/>
                </a:solidFill>
                <a:effectLst/>
                <a:latin typeface="Times New Roman" panose="02020603050405020304" pitchFamily="18" charset="0"/>
                <a:cs typeface="Times New Roman" panose="02020603050405020304" pitchFamily="18" charset="0"/>
              </a:rPr>
              <a:t>, Марія Воробйова, Марта </a:t>
            </a:r>
            <a:r>
              <a:rPr lang="uk-UA" sz="2000" b="1" i="0" dirty="0" err="1">
                <a:solidFill>
                  <a:srgbClr val="494949"/>
                </a:solidFill>
                <a:effectLst/>
                <a:latin typeface="Times New Roman" panose="02020603050405020304" pitchFamily="18" charset="0"/>
                <a:cs typeface="Times New Roman" panose="02020603050405020304" pitchFamily="18" charset="0"/>
              </a:rPr>
              <a:t>Лешак</a:t>
            </a:r>
            <a:endParaRPr lang="uk-UA" sz="2000" b="1" i="0" dirty="0">
              <a:solidFill>
                <a:srgbClr val="494949"/>
              </a:solidFill>
              <a:effectLst/>
              <a:latin typeface="Times New Roman" panose="02020603050405020304" pitchFamily="18" charset="0"/>
              <a:cs typeface="Times New Roman" panose="02020603050405020304" pitchFamily="18" charset="0"/>
            </a:endParaRPr>
          </a:p>
          <a:p>
            <a:pPr algn="just"/>
            <a:r>
              <a:rPr lang="uk-UA" sz="2000" b="0" i="0" dirty="0">
                <a:solidFill>
                  <a:srgbClr val="494949"/>
                </a:solidFill>
                <a:effectLst/>
                <a:latin typeface="Times New Roman" panose="02020603050405020304" pitchFamily="18" charset="0"/>
                <a:cs typeface="Times New Roman" panose="02020603050405020304" pitchFamily="18" charset="0"/>
              </a:rPr>
              <a:t>        Ілюстративне видання про Україну «</a:t>
            </a:r>
            <a:r>
              <a:rPr lang="en-US" sz="2000" b="0" i="0" dirty="0" err="1">
                <a:solidFill>
                  <a:srgbClr val="494949"/>
                </a:solidFill>
                <a:effectLst/>
                <a:latin typeface="Times New Roman" panose="02020603050405020304" pitchFamily="18" charset="0"/>
                <a:cs typeface="Times New Roman" panose="02020603050405020304" pitchFamily="18" charset="0"/>
              </a:rPr>
              <a:t>Travelbook</a:t>
            </a:r>
            <a:r>
              <a:rPr lang="en-US" sz="2000" b="0" i="0" dirty="0">
                <a:solidFill>
                  <a:srgbClr val="494949"/>
                </a:solidFill>
                <a:effectLst/>
                <a:latin typeface="Times New Roman" panose="02020603050405020304" pitchFamily="18" charset="0"/>
                <a:cs typeface="Times New Roman" panose="02020603050405020304" pitchFamily="18" charset="0"/>
              </a:rPr>
              <a:t>. UKRAINE» </a:t>
            </a:r>
            <a:r>
              <a:rPr lang="uk-UA" sz="2000" b="0" i="0" dirty="0">
                <a:solidFill>
                  <a:srgbClr val="494949"/>
                </a:solidFill>
                <a:effectLst/>
                <a:latin typeface="Times New Roman" panose="02020603050405020304" pitchFamily="18" charset="0"/>
                <a:cs typeface="Times New Roman" panose="02020603050405020304" pitchFamily="18" charset="0"/>
              </a:rPr>
              <a:t>англійською мовою. Книга-мандрівка, яка познайомить маленьких та дорослих читачів із найцікавішими фактами про Україну, її видатними особистостями, досягненнями, культурними артефактами, природними дивами, промисловими об'єктами тощо. У тридцяти авторських картах вміщено таку інформацію, якої немає у підручниках. Авторки видання заохочують кожного читача продовжувати інформаційні пошуки та пізнавати Україну надалі.</a:t>
            </a:r>
          </a:p>
        </p:txBody>
      </p:sp>
    </p:spTree>
    <p:extLst>
      <p:ext uri="{BB962C8B-B14F-4D97-AF65-F5344CB8AC3E}">
        <p14:creationId xmlns:p14="http://schemas.microsoft.com/office/powerpoint/2010/main" val="2844828610"/>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1407</Words>
  <Application>Microsoft Office PowerPoint</Application>
  <PresentationFormat>Широкий екран</PresentationFormat>
  <Paragraphs>34</Paragraphs>
  <Slides>14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Arial</vt:lpstr>
      <vt:lpstr>Calibri</vt:lpstr>
      <vt:lpstr>Calibri Light</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Ростислав Павелко</dc:creator>
  <cp:lastModifiedBy>Ростислав Павелко</cp:lastModifiedBy>
  <cp:revision>5</cp:revision>
  <dcterms:created xsi:type="dcterms:W3CDTF">2024-08-22T17:06:48Z</dcterms:created>
  <dcterms:modified xsi:type="dcterms:W3CDTF">2024-08-22T17:59:35Z</dcterms:modified>
</cp:coreProperties>
</file>